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89" r:id="rId1"/>
    <p:sldMasterId id="2147483700" r:id="rId2"/>
  </p:sldMasterIdLst>
  <p:notesMasterIdLst>
    <p:notesMasterId r:id="rId7"/>
  </p:notesMasterIdLst>
  <p:handoutMasterIdLst>
    <p:handoutMasterId r:id="rId8"/>
  </p:handoutMasterIdLst>
  <p:sldIdLst>
    <p:sldId id="272" r:id="rId3"/>
    <p:sldId id="273" r:id="rId4"/>
    <p:sldId id="274" r:id="rId5"/>
    <p:sldId id="275" r:id="rId6"/>
  </p:sldIdLst>
  <p:sldSz cx="7775575" cy="10907713"/>
  <p:notesSz cx="6807200" cy="9939338"/>
  <p:kinsoku lang="ja-JP" invalStChars="、。，．・：；？！゛゜ヽヾゝゞ々ー’”）〕］｝〉》」』】°‰′″℃￠％ぁぃぅぇぉっゃゅょゎァィゥェォッャュョヮヵヶ!%),.:;?]}｡｣､･ｧｨｩｪｫｬｭｮｯｰﾞﾟ" invalEndChars="‘“（〔［｛〈《「『【￥＄$([\{｢￡"/>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CC9900"/>
    <a:srgbClr val="489D2F"/>
    <a:srgbClr val="E2DFCC"/>
    <a:srgbClr val="CCCC00"/>
    <a:srgbClr val="58595B"/>
    <a:srgbClr val="FFF9B0"/>
    <a:srgbClr val="FF0000"/>
    <a:srgbClr val="E65727"/>
    <a:srgbClr val="9231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濃色 2 - アクセント 3/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淡色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660B408-B3CF-4A94-85FC-2B1E0A45F4A2}" styleName="濃色 2 - アクセント 1/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C4B1156A-380E-4F78-BDF5-A606A8083BF9}" styleName="中間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63" autoAdjust="0"/>
    <p:restoredTop sz="99507" autoAdjust="0"/>
  </p:normalViewPr>
  <p:slideViewPr>
    <p:cSldViewPr snapToGrid="0">
      <p:cViewPr>
        <p:scale>
          <a:sx n="125" d="100"/>
          <a:sy n="125" d="100"/>
        </p:scale>
        <p:origin x="1650" y="-1728"/>
      </p:cViewPr>
      <p:guideLst>
        <p:guide orient="horz" pos="3435"/>
        <p:guide pos="2449"/>
      </p:guideLst>
    </p:cSldViewPr>
  </p:slideViewPr>
  <p:notesTextViewPr>
    <p:cViewPr>
      <p:scale>
        <a:sx n="1" d="1"/>
        <a:sy n="1" d="1"/>
      </p:scale>
      <p:origin x="0" y="0"/>
    </p:cViewPr>
  </p:notesTextViewPr>
  <p:notesViewPr>
    <p:cSldViewPr snapToGrid="0">
      <p:cViewPr varScale="1">
        <p:scale>
          <a:sx n="70" d="100"/>
          <a:sy n="70" d="100"/>
        </p:scale>
        <p:origin x="-2148" y="-108"/>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1"/>
            <a:ext cx="2950279" cy="496741"/>
          </a:xfrm>
          <a:prstGeom prst="rect">
            <a:avLst/>
          </a:prstGeom>
        </p:spPr>
        <p:txBody>
          <a:bodyPr vert="horz" lIns="86128" tIns="43064" rIns="86128" bIns="43064" rtlCol="0"/>
          <a:lstStyle>
            <a:lvl1pPr algn="l">
              <a:defRPr sz="1000"/>
            </a:lvl1pPr>
          </a:lstStyle>
          <a:p>
            <a:endParaRPr kumimoji="1" lang="ja-JP" altLang="en-US" dirty="0"/>
          </a:p>
        </p:txBody>
      </p:sp>
      <p:sp>
        <p:nvSpPr>
          <p:cNvPr id="3" name="日付プレースホルダー 2"/>
          <p:cNvSpPr>
            <a:spLocks noGrp="1"/>
          </p:cNvSpPr>
          <p:nvPr>
            <p:ph type="dt" sz="quarter" idx="1"/>
          </p:nvPr>
        </p:nvSpPr>
        <p:spPr>
          <a:xfrm>
            <a:off x="3855449" y="1"/>
            <a:ext cx="2950279" cy="496741"/>
          </a:xfrm>
          <a:prstGeom prst="rect">
            <a:avLst/>
          </a:prstGeom>
        </p:spPr>
        <p:txBody>
          <a:bodyPr vert="horz" lIns="86128" tIns="43064" rIns="86128" bIns="43064" rtlCol="0"/>
          <a:lstStyle>
            <a:lvl1pPr algn="r">
              <a:defRPr sz="1000"/>
            </a:lvl1pPr>
          </a:lstStyle>
          <a:p>
            <a:fld id="{EA4C0380-2DE9-498B-B68D-60B46204BA80}" type="datetimeFigureOut">
              <a:rPr kumimoji="1" lang="ja-JP" altLang="en-US" smtClean="0"/>
              <a:t>2023/2/21</a:t>
            </a:fld>
            <a:endParaRPr kumimoji="1" lang="ja-JP" altLang="en-US" dirty="0"/>
          </a:p>
        </p:txBody>
      </p:sp>
      <p:sp>
        <p:nvSpPr>
          <p:cNvPr id="4" name="フッター プレースホルダー 3"/>
          <p:cNvSpPr>
            <a:spLocks noGrp="1"/>
          </p:cNvSpPr>
          <p:nvPr>
            <p:ph type="ftr" sz="quarter" idx="2"/>
          </p:nvPr>
        </p:nvSpPr>
        <p:spPr>
          <a:xfrm>
            <a:off x="5" y="9441093"/>
            <a:ext cx="2950279" cy="496740"/>
          </a:xfrm>
          <a:prstGeom prst="rect">
            <a:avLst/>
          </a:prstGeom>
        </p:spPr>
        <p:txBody>
          <a:bodyPr vert="horz" lIns="86128" tIns="43064" rIns="86128" bIns="43064" rtlCol="0" anchor="b"/>
          <a:lstStyle>
            <a:lvl1pPr algn="l">
              <a:defRPr sz="1000"/>
            </a:lvl1pPr>
          </a:lstStyle>
          <a:p>
            <a:endParaRPr kumimoji="1" lang="ja-JP" altLang="en-US" dirty="0"/>
          </a:p>
        </p:txBody>
      </p:sp>
      <p:sp>
        <p:nvSpPr>
          <p:cNvPr id="5" name="スライド番号プレースホルダー 4"/>
          <p:cNvSpPr>
            <a:spLocks noGrp="1"/>
          </p:cNvSpPr>
          <p:nvPr>
            <p:ph type="sldNum" sz="quarter" idx="3"/>
          </p:nvPr>
        </p:nvSpPr>
        <p:spPr>
          <a:xfrm>
            <a:off x="3855449" y="9441093"/>
            <a:ext cx="2950279" cy="496740"/>
          </a:xfrm>
          <a:prstGeom prst="rect">
            <a:avLst/>
          </a:prstGeom>
        </p:spPr>
        <p:txBody>
          <a:bodyPr vert="horz" lIns="86128" tIns="43064" rIns="86128" bIns="43064" rtlCol="0" anchor="b"/>
          <a:lstStyle>
            <a:lvl1pPr algn="r">
              <a:defRPr sz="1000"/>
            </a:lvl1pPr>
          </a:lstStyle>
          <a:p>
            <a:fld id="{78A262EF-70DF-4926-8929-0A60A2E81DC8}" type="slidenum">
              <a:rPr kumimoji="1" lang="ja-JP" altLang="en-US" smtClean="0"/>
              <a:t>‹#›</a:t>
            </a:fld>
            <a:endParaRPr kumimoji="1" lang="ja-JP" altLang="en-US" dirty="0"/>
          </a:p>
        </p:txBody>
      </p:sp>
    </p:spTree>
    <p:extLst>
      <p:ext uri="{BB962C8B-B14F-4D97-AF65-F5344CB8AC3E}">
        <p14:creationId xmlns:p14="http://schemas.microsoft.com/office/powerpoint/2010/main" val="3854052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3"/>
            <a:ext cx="2949786" cy="498692"/>
          </a:xfrm>
          <a:prstGeom prst="rect">
            <a:avLst/>
          </a:prstGeom>
        </p:spPr>
        <p:txBody>
          <a:bodyPr vert="horz" lIns="91520" tIns="45762" rIns="91520" bIns="45762" rtlCol="0"/>
          <a:lstStyle>
            <a:lvl1pPr algn="l">
              <a:defRPr sz="1000"/>
            </a:lvl1pPr>
          </a:lstStyle>
          <a:p>
            <a:endParaRPr kumimoji="1" lang="ja-JP" altLang="en-US" dirty="0"/>
          </a:p>
        </p:txBody>
      </p:sp>
      <p:sp>
        <p:nvSpPr>
          <p:cNvPr id="3" name="日付プレースホルダー 2"/>
          <p:cNvSpPr>
            <a:spLocks noGrp="1"/>
          </p:cNvSpPr>
          <p:nvPr>
            <p:ph type="dt" idx="1"/>
          </p:nvPr>
        </p:nvSpPr>
        <p:spPr>
          <a:xfrm>
            <a:off x="3855846" y="3"/>
            <a:ext cx="2949786" cy="498692"/>
          </a:xfrm>
          <a:prstGeom prst="rect">
            <a:avLst/>
          </a:prstGeom>
        </p:spPr>
        <p:txBody>
          <a:bodyPr vert="horz" lIns="91520" tIns="45762" rIns="91520" bIns="45762" rtlCol="0"/>
          <a:lstStyle>
            <a:lvl1pPr algn="r">
              <a:defRPr sz="1000"/>
            </a:lvl1pPr>
          </a:lstStyle>
          <a:p>
            <a:fld id="{70F99883-74AE-4A2C-81B7-5B86A08198C0}" type="datetimeFigureOut">
              <a:rPr kumimoji="1" lang="ja-JP" altLang="en-US" smtClean="0"/>
              <a:t>2023/2/21</a:t>
            </a:fld>
            <a:endParaRPr kumimoji="1" lang="ja-JP" altLang="en-US" dirty="0"/>
          </a:p>
        </p:txBody>
      </p:sp>
      <p:sp>
        <p:nvSpPr>
          <p:cNvPr id="4" name="スライド イメージ プレースホルダー 3"/>
          <p:cNvSpPr>
            <a:spLocks noGrp="1" noRot="1" noChangeAspect="1"/>
          </p:cNvSpPr>
          <p:nvPr>
            <p:ph type="sldImg" idx="2"/>
          </p:nvPr>
        </p:nvSpPr>
        <p:spPr>
          <a:xfrm>
            <a:off x="2208213" y="1241425"/>
            <a:ext cx="2390775" cy="3355975"/>
          </a:xfrm>
          <a:prstGeom prst="rect">
            <a:avLst/>
          </a:prstGeom>
          <a:noFill/>
          <a:ln w="12700">
            <a:solidFill>
              <a:prstClr val="black"/>
            </a:solidFill>
          </a:ln>
        </p:spPr>
        <p:txBody>
          <a:bodyPr vert="horz" lIns="91520" tIns="45762" rIns="91520" bIns="45762" rtlCol="0" anchor="ctr"/>
          <a:lstStyle/>
          <a:p>
            <a:endParaRPr lang="ja-JP" altLang="en-US" dirty="0"/>
          </a:p>
        </p:txBody>
      </p:sp>
      <p:sp>
        <p:nvSpPr>
          <p:cNvPr id="5" name="ノート プレースホルダー 4"/>
          <p:cNvSpPr>
            <a:spLocks noGrp="1"/>
          </p:cNvSpPr>
          <p:nvPr>
            <p:ph type="body" sz="quarter" idx="3"/>
          </p:nvPr>
        </p:nvSpPr>
        <p:spPr>
          <a:xfrm>
            <a:off x="680721" y="4783310"/>
            <a:ext cx="5445760" cy="3913614"/>
          </a:xfrm>
          <a:prstGeom prst="rect">
            <a:avLst/>
          </a:prstGeom>
        </p:spPr>
        <p:txBody>
          <a:bodyPr vert="horz" lIns="91520" tIns="45762" rIns="91520" bIns="4576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40652"/>
            <a:ext cx="2949786" cy="498691"/>
          </a:xfrm>
          <a:prstGeom prst="rect">
            <a:avLst/>
          </a:prstGeom>
        </p:spPr>
        <p:txBody>
          <a:bodyPr vert="horz" lIns="91520" tIns="45762" rIns="91520" bIns="45762" rtlCol="0" anchor="b"/>
          <a:lstStyle>
            <a:lvl1pPr algn="l">
              <a:defRPr sz="1000"/>
            </a:lvl1pPr>
          </a:lstStyle>
          <a:p>
            <a:endParaRPr kumimoji="1" lang="ja-JP" altLang="en-US" dirty="0"/>
          </a:p>
        </p:txBody>
      </p:sp>
      <p:sp>
        <p:nvSpPr>
          <p:cNvPr id="7" name="スライド番号プレースホルダー 6"/>
          <p:cNvSpPr>
            <a:spLocks noGrp="1"/>
          </p:cNvSpPr>
          <p:nvPr>
            <p:ph type="sldNum" sz="quarter" idx="5"/>
          </p:nvPr>
        </p:nvSpPr>
        <p:spPr>
          <a:xfrm>
            <a:off x="3855846" y="9440652"/>
            <a:ext cx="2949786" cy="498691"/>
          </a:xfrm>
          <a:prstGeom prst="rect">
            <a:avLst/>
          </a:prstGeom>
        </p:spPr>
        <p:txBody>
          <a:bodyPr vert="horz" lIns="91520" tIns="45762" rIns="91520" bIns="45762" rtlCol="0" anchor="b"/>
          <a:lstStyle>
            <a:lvl1pPr algn="r">
              <a:defRPr sz="1000"/>
            </a:lvl1pPr>
          </a:lstStyle>
          <a:p>
            <a:fld id="{ACD93CC5-A9B8-46A1-B8C3-70AA73E05DA2}" type="slidenum">
              <a:rPr kumimoji="1" lang="ja-JP" altLang="en-US" smtClean="0"/>
              <a:t>‹#›</a:t>
            </a:fld>
            <a:endParaRPr kumimoji="1" lang="ja-JP" altLang="en-US" dirty="0"/>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8" name="図プレースホルダー 7"/>
          <p:cNvSpPr>
            <a:spLocks noGrp="1"/>
          </p:cNvSpPr>
          <p:nvPr>
            <p:ph type="pic" sz="quarter" idx="11" hasCustomPrompt="1"/>
          </p:nvPr>
        </p:nvSpPr>
        <p:spPr>
          <a:xfrm>
            <a:off x="365570" y="1"/>
            <a:ext cx="7119493" cy="3444288"/>
          </a:xfrm>
          <a:prstGeom prst="rect">
            <a:avLst/>
          </a:prstGeom>
        </p:spPr>
        <p:txBody>
          <a:bodyPr vert="horz" anchor="ctr"/>
          <a:lstStyle>
            <a:lvl1pPr algn="ctr">
              <a:defRPr sz="2000"/>
            </a:lvl1pPr>
          </a:lstStyle>
          <a:p>
            <a:r>
              <a:rPr kumimoji="1" lang="ja-JP" altLang="en-US" dirty="0"/>
              <a:t>写真を入れて最背面へ配置してください</a:t>
            </a:r>
          </a:p>
        </p:txBody>
      </p:sp>
    </p:spTree>
    <p:extLst>
      <p:ext uri="{BB962C8B-B14F-4D97-AF65-F5344CB8AC3E}">
        <p14:creationId xmlns:p14="http://schemas.microsoft.com/office/powerpoint/2010/main" val="394465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99" b="1" i="0">
                <a:solidFill>
                  <a:srgbClr val="58595B"/>
                </a:solidFill>
                <a:latin typeface="Microsoft JhengHei"/>
                <a:cs typeface="Microsoft JhengHei"/>
              </a:defRPr>
            </a:lvl1pPr>
          </a:lstStyle>
          <a:p>
            <a:endParaRPr/>
          </a:p>
        </p:txBody>
      </p:sp>
      <p:sp>
        <p:nvSpPr>
          <p:cNvPr id="3" name="Holder 3"/>
          <p:cNvSpPr>
            <a:spLocks noGrp="1"/>
          </p:cNvSpPr>
          <p:nvPr>
            <p:ph type="body" idx="1"/>
          </p:nvPr>
        </p:nvSpPr>
        <p:spPr/>
        <p:txBody>
          <a:bodyPr lIns="0" tIns="0" rIns="0" bIns="0"/>
          <a:lstStyle>
            <a:lvl1pPr>
              <a:defRPr sz="4000" b="1" i="0">
                <a:solidFill>
                  <a:srgbClr val="231F20"/>
                </a:solidFill>
                <a:latin typeface="Microsoft JhengHei"/>
                <a:cs typeface="Microsoft JhengHei"/>
              </a:defRPr>
            </a:lvl1pPr>
          </a:lstStyle>
          <a:p>
            <a:endParaRPr/>
          </a:p>
        </p:txBody>
      </p:sp>
      <p:sp>
        <p:nvSpPr>
          <p:cNvPr id="4" name="Holder 4"/>
          <p:cNvSpPr>
            <a:spLocks noGrp="1"/>
          </p:cNvSpPr>
          <p:nvPr>
            <p:ph type="ftr" sz="quarter" idx="5"/>
          </p:nvPr>
        </p:nvSpPr>
        <p:spPr>
          <a:xfrm>
            <a:off x="2646936" y="10142698"/>
            <a:ext cx="2491234" cy="276959"/>
          </a:xfrm>
        </p:spPr>
        <p:txBody>
          <a:bodyPr lIns="0" tIns="0" rIns="0" bIns="0"/>
          <a:lstStyle>
            <a:lvl1pPr algn="ctr">
              <a:defRPr>
                <a:solidFill>
                  <a:schemeClr val="tx1">
                    <a:tint val="75000"/>
                  </a:schemeClr>
                </a:solidFill>
              </a:defRPr>
            </a:lvl1pPr>
          </a:lstStyle>
          <a:p>
            <a:pPr defTabSz="914309"/>
            <a:endParaRPr lang="ja-JP" altLang="en-US" sz="1800">
              <a:solidFill>
                <a:prstClr val="black">
                  <a:tint val="75000"/>
                </a:prstClr>
              </a:solidFill>
            </a:endParaRPr>
          </a:p>
        </p:txBody>
      </p:sp>
      <p:sp>
        <p:nvSpPr>
          <p:cNvPr id="5" name="Holder 5"/>
          <p:cNvSpPr>
            <a:spLocks noGrp="1"/>
          </p:cNvSpPr>
          <p:nvPr>
            <p:ph type="dt" sz="half" idx="6"/>
          </p:nvPr>
        </p:nvSpPr>
        <p:spPr>
          <a:xfrm>
            <a:off x="389256" y="10142698"/>
            <a:ext cx="1790574" cy="276959"/>
          </a:xfrm>
        </p:spPr>
        <p:txBody>
          <a:bodyPr lIns="0" tIns="0" rIns="0" bIns="0"/>
          <a:lstStyle>
            <a:lvl1pPr algn="l">
              <a:defRPr>
                <a:solidFill>
                  <a:schemeClr val="tx1">
                    <a:tint val="75000"/>
                  </a:schemeClr>
                </a:solidFill>
              </a:defRPr>
            </a:lvl1pPr>
          </a:lstStyle>
          <a:p>
            <a:pPr defTabSz="914309"/>
            <a:fld id="{1D8BD707-D9CF-40AE-B4C6-C98DA3205C09}" type="datetimeFigureOut">
              <a:rPr lang="en-US" sz="1800" smtClean="0">
                <a:solidFill>
                  <a:prstClr val="black">
                    <a:tint val="75000"/>
                  </a:prstClr>
                </a:solidFill>
              </a:rPr>
              <a:pPr defTabSz="914309"/>
              <a:t>2/21/2023</a:t>
            </a:fld>
            <a:endParaRPr lang="en-US" sz="1800">
              <a:solidFill>
                <a:prstClr val="black">
                  <a:tint val="75000"/>
                </a:prstClr>
              </a:solidFill>
            </a:endParaRPr>
          </a:p>
        </p:txBody>
      </p:sp>
      <p:sp>
        <p:nvSpPr>
          <p:cNvPr id="6" name="Holder 6"/>
          <p:cNvSpPr>
            <a:spLocks noGrp="1"/>
          </p:cNvSpPr>
          <p:nvPr>
            <p:ph type="sldNum" sz="quarter" idx="7"/>
          </p:nvPr>
        </p:nvSpPr>
        <p:spPr>
          <a:xfrm>
            <a:off x="5605277" y="10142698"/>
            <a:ext cx="1790574" cy="276959"/>
          </a:xfrm>
        </p:spPr>
        <p:txBody>
          <a:bodyPr lIns="0" tIns="0" rIns="0" bIns="0"/>
          <a:lstStyle>
            <a:lvl1pPr algn="r">
              <a:defRPr>
                <a:solidFill>
                  <a:schemeClr val="tx1">
                    <a:tint val="75000"/>
                  </a:schemeClr>
                </a:solidFill>
              </a:defRPr>
            </a:lvl1pPr>
          </a:lstStyle>
          <a:p>
            <a:pPr defTabSz="914309"/>
            <a:fld id="{B6F15528-21DE-4FAA-801E-634DDDAF4B2B}" type="slidenum">
              <a:rPr lang="en-US" altLang="ja-JP" sz="1800" smtClean="0">
                <a:solidFill>
                  <a:prstClr val="black">
                    <a:tint val="75000"/>
                  </a:prstClr>
                </a:solidFill>
              </a:rPr>
              <a:pPr defTabSz="914309"/>
              <a:t>‹#›</a:t>
            </a:fld>
            <a:endParaRPr lang="en-US" altLang="ja-JP" sz="1800">
              <a:solidFill>
                <a:prstClr val="black">
                  <a:tint val="75000"/>
                </a:prstClr>
              </a:solidFill>
            </a:endParaRPr>
          </a:p>
        </p:txBody>
      </p:sp>
    </p:spTree>
    <p:extLst>
      <p:ext uri="{BB962C8B-B14F-4D97-AF65-F5344CB8AC3E}">
        <p14:creationId xmlns:p14="http://schemas.microsoft.com/office/powerpoint/2010/main" val="359065611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日付プレースホルダー 3"/>
          <p:cNvSpPr>
            <a:spLocks noGrp="1"/>
          </p:cNvSpPr>
          <p:nvPr>
            <p:ph type="dt" sz="half" idx="2"/>
          </p:nvPr>
        </p:nvSpPr>
        <p:spPr>
          <a:xfrm>
            <a:off x="388938" y="10109200"/>
            <a:ext cx="1814512" cy="581025"/>
          </a:xfrm>
          <a:prstGeom prst="rect">
            <a:avLst/>
          </a:prstGeom>
        </p:spPr>
        <p:txBody>
          <a:bodyPr vert="horz" lIns="91440" tIns="45720" rIns="91440" bIns="45720" rtlCol="0" anchor="ctr"/>
          <a:lstStyle>
            <a:lvl1pPr algn="l">
              <a:defRPr sz="1200">
                <a:solidFill>
                  <a:schemeClr val="tx1">
                    <a:tint val="75000"/>
                  </a:schemeClr>
                </a:solidFill>
              </a:defRPr>
            </a:lvl1pPr>
          </a:lstStyle>
          <a:p>
            <a:fld id="{8CB738FA-7C4C-0845-BB42-5D9BC3AC2472}" type="datetimeFigureOut">
              <a:rPr kumimoji="1" lang="ja-JP" altLang="en-US" smtClean="0"/>
              <a:t>2023/2/21</a:t>
            </a:fld>
            <a:endParaRPr kumimoji="1" lang="ja-JP" altLang="en-US"/>
          </a:p>
        </p:txBody>
      </p:sp>
      <p:sp>
        <p:nvSpPr>
          <p:cNvPr id="5" name="フッター プレースホルダー 4"/>
          <p:cNvSpPr>
            <a:spLocks noGrp="1"/>
          </p:cNvSpPr>
          <p:nvPr>
            <p:ph type="ftr" sz="quarter" idx="3"/>
          </p:nvPr>
        </p:nvSpPr>
        <p:spPr>
          <a:xfrm>
            <a:off x="2655888" y="10109200"/>
            <a:ext cx="2463800" cy="5810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572125" y="10109200"/>
            <a:ext cx="1814513" cy="581025"/>
          </a:xfrm>
          <a:prstGeom prst="rect">
            <a:avLst/>
          </a:prstGeom>
        </p:spPr>
        <p:txBody>
          <a:bodyPr vert="horz" lIns="91440" tIns="45720" rIns="91440" bIns="45720" rtlCol="0" anchor="ctr"/>
          <a:lstStyle>
            <a:lvl1pPr algn="r">
              <a:defRPr sz="1200">
                <a:solidFill>
                  <a:schemeClr val="tx1">
                    <a:tint val="75000"/>
                  </a:schemeClr>
                </a:solidFill>
              </a:defRPr>
            </a:lvl1pPr>
          </a:lstStyle>
          <a:p>
            <a:fld id="{A1E2F2E7-AB93-3F46-A354-39B52B0BB253}" type="slidenum">
              <a:rPr kumimoji="1" lang="ja-JP" altLang="en-US" smtClean="0"/>
              <a:t>‹#›</a:t>
            </a:fld>
            <a:endParaRPr kumimoji="1" lang="ja-JP" altLang="en-US"/>
          </a:p>
        </p:txBody>
      </p:sp>
    </p:spTree>
    <p:extLst>
      <p:ext uri="{BB962C8B-B14F-4D97-AF65-F5344CB8AC3E}">
        <p14:creationId xmlns:p14="http://schemas.microsoft.com/office/powerpoint/2010/main" val="1430896703"/>
      </p:ext>
    </p:extLst>
  </p:cSld>
  <p:clrMap bg1="lt1" tx1="dk1" bg2="lt2" tx2="dk2" accent1="accent1" accent2="accent2" accent3="accent3" accent4="accent4" accent5="accent5" accent6="accent6" hlink="hlink" folHlink="folHlink"/>
  <p:sldLayoutIdLst>
    <p:sldLayoutId id="2147483696" r:id="rId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774248" y="1603602"/>
            <a:ext cx="4258144" cy="1716789"/>
          </a:xfrm>
          <a:prstGeom prst="rect">
            <a:avLst/>
          </a:prstGeom>
        </p:spPr>
        <p:txBody>
          <a:bodyPr wrap="square" lIns="0" tIns="0" rIns="0" bIns="0">
            <a:spAutoFit/>
          </a:bodyPr>
          <a:lstStyle>
            <a:lvl1pPr>
              <a:defRPr sz="11100" b="1" i="0">
                <a:solidFill>
                  <a:srgbClr val="58595B"/>
                </a:solidFill>
                <a:latin typeface="Microsoft JhengHei"/>
                <a:cs typeface="Microsoft JhengHei"/>
              </a:defRPr>
            </a:lvl1pPr>
          </a:lstStyle>
          <a:p>
            <a:endParaRPr/>
          </a:p>
        </p:txBody>
      </p:sp>
      <p:sp>
        <p:nvSpPr>
          <p:cNvPr id="3" name="Holder 3"/>
          <p:cNvSpPr>
            <a:spLocks noGrp="1"/>
          </p:cNvSpPr>
          <p:nvPr>
            <p:ph type="body" idx="1"/>
          </p:nvPr>
        </p:nvSpPr>
        <p:spPr>
          <a:xfrm>
            <a:off x="659800" y="4909295"/>
            <a:ext cx="6365299" cy="615553"/>
          </a:xfrm>
          <a:prstGeom prst="rect">
            <a:avLst/>
          </a:prstGeom>
        </p:spPr>
        <p:txBody>
          <a:bodyPr wrap="square" lIns="0" tIns="0" rIns="0" bIns="0">
            <a:spAutoFit/>
          </a:bodyPr>
          <a:lstStyle>
            <a:lvl1pPr>
              <a:defRPr sz="4000" b="1" i="0">
                <a:solidFill>
                  <a:srgbClr val="231F20"/>
                </a:solidFill>
                <a:latin typeface="Microsoft JhengHei"/>
                <a:cs typeface="Microsoft JhengHei"/>
              </a:defRPr>
            </a:lvl1pPr>
          </a:lstStyle>
          <a:p>
            <a:endParaRPr/>
          </a:p>
        </p:txBody>
      </p:sp>
      <p:sp>
        <p:nvSpPr>
          <p:cNvPr id="4" name="Holder 4"/>
          <p:cNvSpPr>
            <a:spLocks noGrp="1"/>
          </p:cNvSpPr>
          <p:nvPr>
            <p:ph type="ftr" sz="quarter" idx="5"/>
          </p:nvPr>
        </p:nvSpPr>
        <p:spPr>
          <a:xfrm>
            <a:off x="2645855" y="10144173"/>
            <a:ext cx="2490217" cy="308674"/>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9096" y="10144173"/>
            <a:ext cx="1789843" cy="308674"/>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2/21/2023</a:t>
            </a:fld>
            <a:endParaRPr lang="en-US"/>
          </a:p>
        </p:txBody>
      </p:sp>
      <p:sp>
        <p:nvSpPr>
          <p:cNvPr id="6" name="Holder 6"/>
          <p:cNvSpPr>
            <a:spLocks noGrp="1"/>
          </p:cNvSpPr>
          <p:nvPr>
            <p:ph type="sldNum" sz="quarter" idx="7"/>
          </p:nvPr>
        </p:nvSpPr>
        <p:spPr>
          <a:xfrm>
            <a:off x="5602988" y="10144173"/>
            <a:ext cx="1789843" cy="308674"/>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818277064"/>
      </p:ext>
    </p:extLst>
  </p:cSld>
  <p:clrMap bg1="lt1" tx1="dk1" bg2="lt2" tx2="dk2" accent1="accent1" accent2="accent2" accent3="accent3" accent4="accent4" accent5="accent5" accent6="accent6" hlink="hlink" folHlink="folHlink"/>
  <p:sldLayoutIdLst>
    <p:sldLayoutId id="2147483701" r:id="rId1"/>
  </p:sldLayoutIdLst>
  <p:txStyles>
    <p:titleStyle>
      <a:lvl1pPr>
        <a:defRPr>
          <a:latin typeface="+mj-lt"/>
          <a:ea typeface="+mj-ea"/>
          <a:cs typeface="+mj-cs"/>
        </a:defRPr>
      </a:lvl1pPr>
    </p:titleStyle>
    <p:bodyStyle>
      <a:lvl1pPr marL="0">
        <a:defRPr>
          <a:latin typeface="+mn-lt"/>
          <a:ea typeface="+mn-ea"/>
          <a:cs typeface="+mn-cs"/>
        </a:defRPr>
      </a:lvl1pPr>
      <a:lvl2pPr marL="457154">
        <a:defRPr>
          <a:latin typeface="+mn-lt"/>
          <a:ea typeface="+mn-ea"/>
          <a:cs typeface="+mn-cs"/>
        </a:defRPr>
      </a:lvl2pPr>
      <a:lvl3pPr marL="914309">
        <a:defRPr>
          <a:latin typeface="+mn-lt"/>
          <a:ea typeface="+mn-ea"/>
          <a:cs typeface="+mn-cs"/>
        </a:defRPr>
      </a:lvl3pPr>
      <a:lvl4pPr marL="1371463">
        <a:defRPr>
          <a:latin typeface="+mn-lt"/>
          <a:ea typeface="+mn-ea"/>
          <a:cs typeface="+mn-cs"/>
        </a:defRPr>
      </a:lvl4pPr>
      <a:lvl5pPr marL="1828617">
        <a:defRPr>
          <a:latin typeface="+mn-lt"/>
          <a:ea typeface="+mn-ea"/>
          <a:cs typeface="+mn-cs"/>
        </a:defRPr>
      </a:lvl5pPr>
      <a:lvl6pPr marL="2285771">
        <a:defRPr>
          <a:latin typeface="+mn-lt"/>
          <a:ea typeface="+mn-ea"/>
          <a:cs typeface="+mn-cs"/>
        </a:defRPr>
      </a:lvl6pPr>
      <a:lvl7pPr marL="2742926">
        <a:defRPr>
          <a:latin typeface="+mn-lt"/>
          <a:ea typeface="+mn-ea"/>
          <a:cs typeface="+mn-cs"/>
        </a:defRPr>
      </a:lvl7pPr>
      <a:lvl8pPr marL="3200080">
        <a:defRPr>
          <a:latin typeface="+mn-lt"/>
          <a:ea typeface="+mn-ea"/>
          <a:cs typeface="+mn-cs"/>
        </a:defRPr>
      </a:lvl8pPr>
      <a:lvl9pPr marL="3657234">
        <a:defRPr>
          <a:latin typeface="+mn-lt"/>
          <a:ea typeface="+mn-ea"/>
          <a:cs typeface="+mn-cs"/>
        </a:defRPr>
      </a:lvl9pPr>
    </p:bodyStyle>
    <p:otherStyle>
      <a:lvl1pPr marL="0">
        <a:defRPr>
          <a:latin typeface="+mn-lt"/>
          <a:ea typeface="+mn-ea"/>
          <a:cs typeface="+mn-cs"/>
        </a:defRPr>
      </a:lvl1pPr>
      <a:lvl2pPr marL="457154">
        <a:defRPr>
          <a:latin typeface="+mn-lt"/>
          <a:ea typeface="+mn-ea"/>
          <a:cs typeface="+mn-cs"/>
        </a:defRPr>
      </a:lvl2pPr>
      <a:lvl3pPr marL="914309">
        <a:defRPr>
          <a:latin typeface="+mn-lt"/>
          <a:ea typeface="+mn-ea"/>
          <a:cs typeface="+mn-cs"/>
        </a:defRPr>
      </a:lvl3pPr>
      <a:lvl4pPr marL="1371463">
        <a:defRPr>
          <a:latin typeface="+mn-lt"/>
          <a:ea typeface="+mn-ea"/>
          <a:cs typeface="+mn-cs"/>
        </a:defRPr>
      </a:lvl4pPr>
      <a:lvl5pPr marL="1828617">
        <a:defRPr>
          <a:latin typeface="+mn-lt"/>
          <a:ea typeface="+mn-ea"/>
          <a:cs typeface="+mn-cs"/>
        </a:defRPr>
      </a:lvl5pPr>
      <a:lvl6pPr marL="2285771">
        <a:defRPr>
          <a:latin typeface="+mn-lt"/>
          <a:ea typeface="+mn-ea"/>
          <a:cs typeface="+mn-cs"/>
        </a:defRPr>
      </a:lvl6pPr>
      <a:lvl7pPr marL="2742926">
        <a:defRPr>
          <a:latin typeface="+mn-lt"/>
          <a:ea typeface="+mn-ea"/>
          <a:cs typeface="+mn-cs"/>
        </a:defRPr>
      </a:lvl7pPr>
      <a:lvl8pPr marL="3200080">
        <a:defRPr>
          <a:latin typeface="+mn-lt"/>
          <a:ea typeface="+mn-ea"/>
          <a:cs typeface="+mn-cs"/>
        </a:defRPr>
      </a:lvl8pPr>
      <a:lvl9pPr marL="3657234">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7965FFF-D08D-DEEA-47B9-5653BD15DCA5}"/>
              </a:ext>
            </a:extLst>
          </p:cNvPr>
          <p:cNvSpPr/>
          <p:nvPr/>
        </p:nvSpPr>
        <p:spPr>
          <a:xfrm>
            <a:off x="0" y="0"/>
            <a:ext cx="7775575" cy="1273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テキスト ボックス 1">
            <a:extLst>
              <a:ext uri="{FF2B5EF4-FFF2-40B4-BE49-F238E27FC236}">
                <a16:creationId xmlns:a16="http://schemas.microsoft.com/office/drawing/2014/main" id="{E7963CD9-8150-475E-706E-AA9F057D59CC}"/>
              </a:ext>
            </a:extLst>
          </p:cNvPr>
          <p:cNvSpPr txBox="1"/>
          <p:nvPr/>
        </p:nvSpPr>
        <p:spPr>
          <a:xfrm>
            <a:off x="163108" y="196482"/>
            <a:ext cx="3056708" cy="1077218"/>
          </a:xfrm>
          <a:prstGeom prst="rect">
            <a:avLst/>
          </a:prstGeom>
          <a:noFill/>
        </p:spPr>
        <p:txBody>
          <a:bodyPr wrap="square" rtlCol="0">
            <a:spAutoFit/>
          </a:bodyPr>
          <a:lstStyle/>
          <a:p>
            <a:r>
              <a:rPr kumimoji="1" lang="ja-JP" altLang="en-US" sz="3200" b="1" dirty="0">
                <a:solidFill>
                  <a:schemeClr val="bg1"/>
                </a:solidFill>
                <a:latin typeface="メイリオ" panose="020B0604030504040204" pitchFamily="50" charset="-128"/>
                <a:ea typeface="メイリオ" panose="020B0604030504040204" pitchFamily="50" charset="-128"/>
              </a:rPr>
              <a:t>令和４年度</a:t>
            </a:r>
            <a:endParaRPr kumimoji="1" lang="en-US" altLang="ja-JP" sz="3200" b="1" dirty="0">
              <a:solidFill>
                <a:schemeClr val="bg1"/>
              </a:solidFill>
              <a:latin typeface="メイリオ" panose="020B0604030504040204" pitchFamily="50" charset="-128"/>
              <a:ea typeface="メイリオ" panose="020B0604030504040204" pitchFamily="50" charset="-128"/>
            </a:endParaRPr>
          </a:p>
          <a:p>
            <a:r>
              <a:rPr lang="en-US" altLang="ja-JP" sz="3200" b="1" dirty="0">
                <a:solidFill>
                  <a:schemeClr val="bg1"/>
                </a:solidFill>
                <a:latin typeface="メイリオ" panose="020B0604030504040204" pitchFamily="50" charset="-128"/>
                <a:ea typeface="メイリオ" panose="020B0604030504040204" pitchFamily="50" charset="-128"/>
              </a:rPr>
              <a:t>RESAS</a:t>
            </a:r>
            <a:r>
              <a:rPr lang="ja-JP" altLang="en-US" sz="3200" b="1" dirty="0">
                <a:solidFill>
                  <a:schemeClr val="bg1"/>
                </a:solidFill>
                <a:latin typeface="メイリオ" panose="020B0604030504040204" pitchFamily="50" charset="-128"/>
                <a:ea typeface="メイリオ" panose="020B0604030504040204" pitchFamily="50" charset="-128"/>
              </a:rPr>
              <a:t>分析</a:t>
            </a:r>
            <a:endParaRPr kumimoji="1" lang="ja-JP" altLang="en-US" sz="3200" b="1" dirty="0">
              <a:solidFill>
                <a:schemeClr val="bg1"/>
              </a:solidFill>
              <a:latin typeface="メイリオ" panose="020B0604030504040204" pitchFamily="50" charset="-128"/>
              <a:ea typeface="メイリオ" panose="020B0604030504040204" pitchFamily="50" charset="-128"/>
            </a:endParaRPr>
          </a:p>
        </p:txBody>
      </p:sp>
      <p:sp>
        <p:nvSpPr>
          <p:cNvPr id="3" name="テキスト ボックス 2">
            <a:extLst>
              <a:ext uri="{FF2B5EF4-FFF2-40B4-BE49-F238E27FC236}">
                <a16:creationId xmlns:a16="http://schemas.microsoft.com/office/drawing/2014/main" id="{3736C705-0C79-2592-D193-3EC8553CBF40}"/>
              </a:ext>
            </a:extLst>
          </p:cNvPr>
          <p:cNvSpPr txBox="1"/>
          <p:nvPr/>
        </p:nvSpPr>
        <p:spPr>
          <a:xfrm>
            <a:off x="2636930" y="313684"/>
            <a:ext cx="1890937" cy="830997"/>
          </a:xfrm>
          <a:prstGeom prst="rect">
            <a:avLst/>
          </a:prstGeom>
          <a:solidFill>
            <a:schemeClr val="bg1"/>
          </a:solidFill>
          <a:ln w="19050">
            <a:noFill/>
          </a:ln>
        </p:spPr>
        <p:txBody>
          <a:bodyPr wrap="square" rtlCol="0">
            <a:spAutoFit/>
          </a:bodyPr>
          <a:lstStyle/>
          <a:p>
            <a:pPr algn="ctr"/>
            <a:r>
              <a:rPr kumimoji="1" lang="ja-JP" altLang="en-US" sz="1800" dirty="0">
                <a:latin typeface="HG丸ｺﾞｼｯｸM-PRO" panose="020F0600000000000000" pitchFamily="50" charset="-128"/>
                <a:ea typeface="HG丸ｺﾞｼｯｸM-PRO" panose="020F0600000000000000" pitchFamily="50" charset="-128"/>
              </a:rPr>
              <a:t>伊達郡３町</a:t>
            </a:r>
            <a:endParaRPr kumimoji="1" lang="en-US" altLang="ja-JP" sz="1800" dirty="0">
              <a:latin typeface="HG丸ｺﾞｼｯｸM-PRO" panose="020F0600000000000000" pitchFamily="50" charset="-128"/>
              <a:ea typeface="HG丸ｺﾞｼｯｸM-PRO" panose="020F0600000000000000" pitchFamily="50" charset="-128"/>
            </a:endParaRPr>
          </a:p>
          <a:p>
            <a:pPr algn="ctr"/>
            <a:r>
              <a:rPr kumimoji="1" lang="ja-JP" altLang="en-US" sz="1800" dirty="0">
                <a:latin typeface="HG丸ｺﾞｼｯｸM-PRO" panose="020F0600000000000000" pitchFamily="50" charset="-128"/>
                <a:ea typeface="HG丸ｺﾞｼｯｸM-PRO" panose="020F0600000000000000" pitchFamily="50" charset="-128"/>
              </a:rPr>
              <a:t>合算データ分析</a:t>
            </a:r>
            <a:endParaRPr kumimoji="1" lang="en-US" altLang="ja-JP" sz="1800" dirty="0">
              <a:latin typeface="HG丸ｺﾞｼｯｸM-PRO" panose="020F0600000000000000" pitchFamily="50" charset="-128"/>
              <a:ea typeface="HG丸ｺﾞｼｯｸM-PRO" panose="020F0600000000000000" pitchFamily="50" charset="-128"/>
            </a:endParaRPr>
          </a:p>
          <a:p>
            <a:pPr algn="ctr"/>
            <a:r>
              <a:rPr kumimoji="1" lang="ja-JP" altLang="en-US" sz="1200" dirty="0">
                <a:latin typeface="HG丸ｺﾞｼｯｸM-PRO" panose="020F0600000000000000" pitchFamily="50" charset="-128"/>
                <a:ea typeface="HG丸ｺﾞｼｯｸM-PRO" panose="020F0600000000000000" pitchFamily="50" charset="-128"/>
              </a:rPr>
              <a:t>（桑折・国見・川俣町）</a:t>
            </a:r>
          </a:p>
        </p:txBody>
      </p:sp>
      <p:sp>
        <p:nvSpPr>
          <p:cNvPr id="5" name="テキスト ボックス 4">
            <a:extLst>
              <a:ext uri="{FF2B5EF4-FFF2-40B4-BE49-F238E27FC236}">
                <a16:creationId xmlns:a16="http://schemas.microsoft.com/office/drawing/2014/main" id="{AB4162C6-5AAE-026C-9B1C-3E9CBA42B53F}"/>
              </a:ext>
            </a:extLst>
          </p:cNvPr>
          <p:cNvSpPr txBox="1"/>
          <p:nvPr/>
        </p:nvSpPr>
        <p:spPr>
          <a:xfrm>
            <a:off x="4609421" y="129018"/>
            <a:ext cx="3084600" cy="1015663"/>
          </a:xfrm>
          <a:prstGeom prst="rect">
            <a:avLst/>
          </a:prstGeom>
          <a:noFill/>
        </p:spPr>
        <p:txBody>
          <a:bodyPr wrap="square" rtlCol="0">
            <a:spAutoFit/>
          </a:bodyPr>
          <a:lstStyle/>
          <a:p>
            <a:r>
              <a:rPr kumimoji="1" lang="en-US" altLang="ja-JP" sz="1200" dirty="0">
                <a:solidFill>
                  <a:schemeClr val="bg1"/>
                </a:solidFill>
                <a:latin typeface="HG丸ｺﾞｼｯｸM-PRO" panose="020F0600000000000000" pitchFamily="50" charset="-128"/>
                <a:ea typeface="HG丸ｺﾞｼｯｸM-PRO" panose="020F0600000000000000" pitchFamily="50" charset="-128"/>
              </a:rPr>
              <a:t>『 RESAS 』</a:t>
            </a:r>
            <a:r>
              <a:rPr lang="ja-JP" altLang="en-US" sz="1200" dirty="0">
                <a:solidFill>
                  <a:schemeClr val="bg1"/>
                </a:solidFill>
                <a:latin typeface="HG丸ｺﾞｼｯｸM-PRO" panose="020F0600000000000000" pitchFamily="50" charset="-128"/>
                <a:ea typeface="HG丸ｺﾞｼｯｸM-PRO" panose="020F0600000000000000" pitchFamily="50" charset="-128"/>
              </a:rPr>
              <a:t>とは、産業構造や人口動態</a:t>
            </a:r>
            <a:endParaRPr lang="en-US" altLang="ja-JP" sz="1200" dirty="0">
              <a:solidFill>
                <a:schemeClr val="bg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bg1"/>
                </a:solidFill>
                <a:latin typeface="HG丸ｺﾞｼｯｸM-PRO" panose="020F0600000000000000" pitchFamily="50" charset="-128"/>
                <a:ea typeface="HG丸ｺﾞｼｯｸM-PRO" panose="020F0600000000000000" pitchFamily="50" charset="-128"/>
              </a:rPr>
              <a:t>などのビッグデータを集約し可視化する</a:t>
            </a:r>
            <a:endParaRPr lang="en-US" altLang="ja-JP" sz="1200" dirty="0">
              <a:solidFill>
                <a:schemeClr val="bg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bg1"/>
                </a:solidFill>
                <a:latin typeface="HG丸ｺﾞｼｯｸM-PRO" panose="020F0600000000000000" pitchFamily="50" charset="-128"/>
                <a:ea typeface="HG丸ｺﾞｼｯｸM-PRO" panose="020F0600000000000000" pitchFamily="50" charset="-128"/>
              </a:rPr>
              <a:t>「地域経済分析システム」です。</a:t>
            </a:r>
            <a:endParaRPr lang="en-US" altLang="ja-JP" sz="1200" dirty="0">
              <a:solidFill>
                <a:schemeClr val="bg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bg1"/>
                </a:solidFill>
                <a:latin typeface="HG丸ｺﾞｼｯｸM-PRO" panose="020F0600000000000000" pitchFamily="50" charset="-128"/>
                <a:ea typeface="HG丸ｺﾞｼｯｸM-PRO" panose="020F0600000000000000" pitchFamily="50" charset="-128"/>
              </a:rPr>
              <a:t>ここでは伊達郡内３町で合算されたデータ</a:t>
            </a:r>
            <a:endParaRPr lang="en-US" altLang="ja-JP" sz="1200" dirty="0">
              <a:solidFill>
                <a:schemeClr val="bg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bg1"/>
                </a:solidFill>
                <a:latin typeface="HG丸ｺﾞｼｯｸM-PRO" panose="020F0600000000000000" pitchFamily="50" charset="-128"/>
                <a:ea typeface="HG丸ｺﾞｼｯｸM-PRO" panose="020F0600000000000000" pitchFamily="50" charset="-128"/>
              </a:rPr>
              <a:t>の分析を行っています。</a:t>
            </a:r>
            <a:endParaRPr kumimoji="1" lang="ja-JP" altLang="en-US" sz="1200" dirty="0">
              <a:solidFill>
                <a:schemeClr val="bg1"/>
              </a:solidFill>
              <a:latin typeface="HG丸ｺﾞｼｯｸM-PRO" panose="020F0600000000000000" pitchFamily="50" charset="-128"/>
              <a:ea typeface="HG丸ｺﾞｼｯｸM-PRO" panose="020F0600000000000000" pitchFamily="50" charset="-128"/>
            </a:endParaRPr>
          </a:p>
        </p:txBody>
      </p:sp>
      <p:sp>
        <p:nvSpPr>
          <p:cNvPr id="6" name="テキスト ボックス 5">
            <a:extLst>
              <a:ext uri="{FF2B5EF4-FFF2-40B4-BE49-F238E27FC236}">
                <a16:creationId xmlns:a16="http://schemas.microsoft.com/office/drawing/2014/main" id="{CC703EBC-114C-EC8E-DD2A-94F7458C9290}"/>
              </a:ext>
            </a:extLst>
          </p:cNvPr>
          <p:cNvSpPr txBox="1"/>
          <p:nvPr/>
        </p:nvSpPr>
        <p:spPr>
          <a:xfrm>
            <a:off x="163108" y="1449977"/>
            <a:ext cx="3084600" cy="523220"/>
          </a:xfrm>
          <a:prstGeom prst="rect">
            <a:avLst/>
          </a:prstGeom>
          <a:noFill/>
        </p:spPr>
        <p:txBody>
          <a:bodyPr wrap="square" rtlCol="0">
            <a:spAutoFit/>
          </a:bodyPr>
          <a:lstStyle/>
          <a:p>
            <a:r>
              <a:rPr kumimoji="1" lang="ja-JP" altLang="en-US" sz="2800" b="1" dirty="0">
                <a:solidFill>
                  <a:srgbClr val="0070C0"/>
                </a:solidFill>
                <a:latin typeface="メイリオ" panose="020B0604030504040204" pitchFamily="50" charset="-128"/>
                <a:ea typeface="メイリオ" panose="020B0604030504040204" pitchFamily="50" charset="-128"/>
              </a:rPr>
              <a:t>人口に関する情報</a:t>
            </a:r>
          </a:p>
        </p:txBody>
      </p:sp>
      <p:cxnSp>
        <p:nvCxnSpPr>
          <p:cNvPr id="8" name="直線コネクタ 7">
            <a:extLst>
              <a:ext uri="{FF2B5EF4-FFF2-40B4-BE49-F238E27FC236}">
                <a16:creationId xmlns:a16="http://schemas.microsoft.com/office/drawing/2014/main" id="{66889531-FBF8-EA49-5202-A9ECA67FA7C3}"/>
              </a:ext>
            </a:extLst>
          </p:cNvPr>
          <p:cNvCxnSpPr/>
          <p:nvPr/>
        </p:nvCxnSpPr>
        <p:spPr>
          <a:xfrm>
            <a:off x="163108" y="1881051"/>
            <a:ext cx="5231852"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0" name="図 9">
            <a:extLst>
              <a:ext uri="{FF2B5EF4-FFF2-40B4-BE49-F238E27FC236}">
                <a16:creationId xmlns:a16="http://schemas.microsoft.com/office/drawing/2014/main" id="{A0EDC617-A988-2722-BACF-B445FDD963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813" y="1973197"/>
            <a:ext cx="3791381" cy="2781683"/>
          </a:xfrm>
          <a:prstGeom prst="rect">
            <a:avLst/>
          </a:prstGeom>
        </p:spPr>
      </p:pic>
      <p:pic>
        <p:nvPicPr>
          <p:cNvPr id="12" name="図 11">
            <a:extLst>
              <a:ext uri="{FF2B5EF4-FFF2-40B4-BE49-F238E27FC236}">
                <a16:creationId xmlns:a16="http://schemas.microsoft.com/office/drawing/2014/main" id="{CD1311FE-D54F-6537-0980-1103ACCCF5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27867" y="4456490"/>
            <a:ext cx="2800741" cy="3353268"/>
          </a:xfrm>
          <a:prstGeom prst="rect">
            <a:avLst/>
          </a:prstGeom>
        </p:spPr>
      </p:pic>
      <p:pic>
        <p:nvPicPr>
          <p:cNvPr id="14" name="図 13">
            <a:extLst>
              <a:ext uri="{FF2B5EF4-FFF2-40B4-BE49-F238E27FC236}">
                <a16:creationId xmlns:a16="http://schemas.microsoft.com/office/drawing/2014/main" id="{DEDBC3FD-3B3B-9BE5-5751-4ECD8054A6F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2813" y="7809758"/>
            <a:ext cx="3791381" cy="2749423"/>
          </a:xfrm>
          <a:prstGeom prst="rect">
            <a:avLst/>
          </a:prstGeom>
        </p:spPr>
      </p:pic>
      <p:sp>
        <p:nvSpPr>
          <p:cNvPr id="15" name="テキスト ボックス 14">
            <a:extLst>
              <a:ext uri="{FF2B5EF4-FFF2-40B4-BE49-F238E27FC236}">
                <a16:creationId xmlns:a16="http://schemas.microsoft.com/office/drawing/2014/main" id="{8CCB32BD-FD2B-3990-CAAF-7D47A765F525}"/>
              </a:ext>
            </a:extLst>
          </p:cNvPr>
          <p:cNvSpPr txBox="1"/>
          <p:nvPr/>
        </p:nvSpPr>
        <p:spPr>
          <a:xfrm>
            <a:off x="4013899" y="2189427"/>
            <a:ext cx="2989889" cy="338554"/>
          </a:xfrm>
          <a:prstGeom prst="rect">
            <a:avLst/>
          </a:prstGeom>
          <a:noFill/>
        </p:spPr>
        <p:txBody>
          <a:bodyPr wrap="square" rtlCol="0">
            <a:spAutoFit/>
          </a:bodyPr>
          <a:lstStyle/>
          <a:p>
            <a:r>
              <a:rPr kumimoji="1" lang="ja-JP" altLang="en-US" sz="1600" b="1" dirty="0">
                <a:solidFill>
                  <a:srgbClr val="0070C0"/>
                </a:solidFill>
                <a:latin typeface="HG丸ｺﾞｼｯｸM-PRO" panose="020F0600000000000000" pitchFamily="50" charset="-128"/>
                <a:ea typeface="HG丸ｺﾞｼｯｸM-PRO" panose="020F0600000000000000" pitchFamily="50" charset="-128"/>
              </a:rPr>
              <a:t>■ 年齢別人口推移</a:t>
            </a:r>
          </a:p>
        </p:txBody>
      </p:sp>
      <p:sp>
        <p:nvSpPr>
          <p:cNvPr id="16" name="テキスト ボックス 15">
            <a:extLst>
              <a:ext uri="{FF2B5EF4-FFF2-40B4-BE49-F238E27FC236}">
                <a16:creationId xmlns:a16="http://schemas.microsoft.com/office/drawing/2014/main" id="{A554E1AF-DC86-10EE-B3C0-B8A7D8BEE98B}"/>
              </a:ext>
            </a:extLst>
          </p:cNvPr>
          <p:cNvSpPr txBox="1"/>
          <p:nvPr/>
        </p:nvSpPr>
        <p:spPr>
          <a:xfrm>
            <a:off x="3984194" y="2533041"/>
            <a:ext cx="3709827" cy="1384995"/>
          </a:xfrm>
          <a:prstGeom prst="rect">
            <a:avLst/>
          </a:prstGeom>
          <a:noFill/>
        </p:spPr>
        <p:txBody>
          <a:bodyPr wrap="square" rtlCol="0">
            <a:spAutoFit/>
          </a:bodyPr>
          <a:lstStyle/>
          <a:p>
            <a:r>
              <a:rPr lang="en-US" altLang="ja-JP" sz="1200" dirty="0">
                <a:latin typeface="メイリオ" panose="020B0604030504040204" pitchFamily="50" charset="-128"/>
                <a:ea typeface="メイリオ" panose="020B0604030504040204" pitchFamily="50" charset="-128"/>
              </a:rPr>
              <a:t>3</a:t>
            </a:r>
            <a:r>
              <a:rPr kumimoji="1" lang="ja-JP" altLang="en-US" sz="1200" dirty="0">
                <a:latin typeface="メイリオ" panose="020B0604030504040204" pitchFamily="50" charset="-128"/>
                <a:ea typeface="メイリオ" panose="020B0604030504040204" pitchFamily="50" charset="-128"/>
              </a:rPr>
              <a:t>町合計の</a:t>
            </a:r>
            <a:r>
              <a:rPr kumimoji="1" lang="en-US" altLang="ja-JP" sz="1200" dirty="0">
                <a:latin typeface="メイリオ" panose="020B0604030504040204" pitchFamily="50" charset="-128"/>
                <a:ea typeface="メイリオ" panose="020B0604030504040204" pitchFamily="50" charset="-128"/>
              </a:rPr>
              <a:t>2020</a:t>
            </a:r>
            <a:r>
              <a:rPr kumimoji="1" lang="ja-JP" altLang="en-US" sz="1200" dirty="0">
                <a:latin typeface="メイリオ" panose="020B0604030504040204" pitchFamily="50" charset="-128"/>
                <a:ea typeface="メイリオ" panose="020B0604030504040204" pitchFamily="50" charset="-128"/>
              </a:rPr>
              <a:t>年人口は</a:t>
            </a:r>
            <a:r>
              <a:rPr kumimoji="1" lang="en-US" altLang="ja-JP" sz="1200" dirty="0">
                <a:latin typeface="メイリオ" panose="020B0604030504040204" pitchFamily="50" charset="-128"/>
                <a:ea typeface="メイリオ" panose="020B0604030504040204" pitchFamily="50" charset="-128"/>
              </a:rPr>
              <a:t>32,268</a:t>
            </a:r>
            <a:r>
              <a:rPr kumimoji="1" lang="ja-JP" altLang="en-US" sz="1200" dirty="0">
                <a:latin typeface="メイリオ" panose="020B0604030504040204" pitchFamily="50" charset="-128"/>
                <a:ea typeface="メイリオ" panose="020B0604030504040204" pitchFamily="50" charset="-128"/>
              </a:rPr>
              <a:t>人。</a:t>
            </a:r>
            <a:endParaRPr kumimoji="1" lang="en-US" altLang="ja-JP" sz="1200" dirty="0">
              <a:latin typeface="メイリオ" panose="020B0604030504040204" pitchFamily="50" charset="-128"/>
              <a:ea typeface="メイリオ" panose="020B0604030504040204" pitchFamily="50" charset="-128"/>
            </a:endParaRPr>
          </a:p>
          <a:p>
            <a:r>
              <a:rPr kumimoji="1" lang="en-US" altLang="ja-JP" sz="1200" dirty="0">
                <a:latin typeface="メイリオ" panose="020B0604030504040204" pitchFamily="50" charset="-128"/>
                <a:ea typeface="メイリオ" panose="020B0604030504040204" pitchFamily="50" charset="-128"/>
              </a:rPr>
              <a:t>20</a:t>
            </a:r>
            <a:r>
              <a:rPr kumimoji="1" lang="ja-JP" altLang="en-US" sz="1200" dirty="0">
                <a:latin typeface="メイリオ" panose="020B0604030504040204" pitchFamily="50" charset="-128"/>
                <a:ea typeface="メイリオ" panose="020B0604030504040204" pitchFamily="50" charset="-128"/>
              </a:rPr>
              <a:t>年前（</a:t>
            </a:r>
            <a:r>
              <a:rPr kumimoji="1" lang="en-US" altLang="ja-JP" sz="1200" dirty="0">
                <a:latin typeface="メイリオ" panose="020B0604030504040204" pitchFamily="50" charset="-128"/>
                <a:ea typeface="メイリオ" panose="020B0604030504040204" pitchFamily="50" charset="-128"/>
              </a:rPr>
              <a:t>2000</a:t>
            </a:r>
            <a:r>
              <a:rPr kumimoji="1" lang="ja-JP" altLang="en-US" sz="1200" dirty="0">
                <a:latin typeface="メイリオ" panose="020B0604030504040204" pitchFamily="50" charset="-128"/>
                <a:ea typeface="メイリオ" panose="020B0604030504040204" pitchFamily="50" charset="-128"/>
              </a:rPr>
              <a:t>年）の</a:t>
            </a:r>
            <a:r>
              <a:rPr kumimoji="1" lang="en-US" altLang="ja-JP" sz="1200" dirty="0">
                <a:latin typeface="メイリオ" panose="020B0604030504040204" pitchFamily="50" charset="-128"/>
                <a:ea typeface="メイリオ" panose="020B0604030504040204" pitchFamily="50" charset="-128"/>
              </a:rPr>
              <a:t>42,649</a:t>
            </a:r>
            <a:r>
              <a:rPr kumimoji="1" lang="ja-JP" altLang="en-US" sz="1200" dirty="0">
                <a:latin typeface="メイリオ" panose="020B0604030504040204" pitchFamily="50" charset="-128"/>
                <a:ea typeface="メイリオ" panose="020B0604030504040204" pitchFamily="50" charset="-128"/>
              </a:rPr>
              <a:t>人と比較して</a:t>
            </a:r>
            <a:r>
              <a:rPr kumimoji="1" lang="en-US" altLang="ja-JP" sz="1200" dirty="0">
                <a:latin typeface="メイリオ" panose="020B0604030504040204" pitchFamily="50" charset="-128"/>
                <a:ea typeface="メイリオ" panose="020B0604030504040204" pitchFamily="50" charset="-128"/>
              </a:rPr>
              <a:t>24.3</a:t>
            </a:r>
            <a:r>
              <a:rPr kumimoji="1" lang="ja-JP" altLang="en-US" sz="1200" dirty="0">
                <a:latin typeface="メイリオ" panose="020B0604030504040204" pitchFamily="50" charset="-128"/>
                <a:ea typeface="メイリオ" panose="020B0604030504040204" pitchFamily="50" charset="-128"/>
              </a:rPr>
              <a:t>％減少している。</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また、年齢別人口を見ると、同じく</a:t>
            </a:r>
            <a:r>
              <a:rPr kumimoji="1" lang="en-US" altLang="ja-JP" sz="1200" dirty="0">
                <a:latin typeface="メイリオ" panose="020B0604030504040204" pitchFamily="50" charset="-128"/>
                <a:ea typeface="メイリオ" panose="020B0604030504040204" pitchFamily="50" charset="-128"/>
              </a:rPr>
              <a:t>20</a:t>
            </a:r>
            <a:r>
              <a:rPr kumimoji="1" lang="ja-JP" altLang="en-US" sz="1200" dirty="0">
                <a:latin typeface="メイリオ" panose="020B0604030504040204" pitchFamily="50" charset="-128"/>
                <a:ea typeface="メイリオ" panose="020B0604030504040204" pitchFamily="50" charset="-128"/>
              </a:rPr>
              <a:t>年前と対比して年少人口は</a:t>
            </a:r>
            <a:r>
              <a:rPr kumimoji="1" lang="en-US" altLang="ja-JP" sz="1200" dirty="0">
                <a:latin typeface="メイリオ" panose="020B0604030504040204" pitchFamily="50" charset="-128"/>
                <a:ea typeface="メイリオ" panose="020B0604030504040204" pitchFamily="50" charset="-128"/>
              </a:rPr>
              <a:t>52.4</a:t>
            </a:r>
            <a:r>
              <a:rPr kumimoji="1" lang="ja-JP" altLang="en-US" sz="1200" dirty="0">
                <a:latin typeface="メイリオ" panose="020B0604030504040204" pitchFamily="50" charset="-128"/>
                <a:ea typeface="メイリオ" panose="020B0604030504040204" pitchFamily="50" charset="-128"/>
              </a:rPr>
              <a:t>％減少しているのに対し、老年人口は</a:t>
            </a:r>
            <a:r>
              <a:rPr kumimoji="1" lang="en-US" altLang="ja-JP" sz="1200" dirty="0">
                <a:latin typeface="メイリオ" panose="020B0604030504040204" pitchFamily="50" charset="-128"/>
                <a:ea typeface="メイリオ" panose="020B0604030504040204" pitchFamily="50" charset="-128"/>
              </a:rPr>
              <a:t>22.9</a:t>
            </a:r>
            <a:r>
              <a:rPr kumimoji="1" lang="ja-JP" altLang="en-US" sz="1200" dirty="0">
                <a:latin typeface="メイリオ" panose="020B0604030504040204" pitchFamily="50" charset="-128"/>
                <a:ea typeface="メイリオ" panose="020B0604030504040204" pitchFamily="50" charset="-128"/>
              </a:rPr>
              <a:t>％増加しており、少子高齢化の影響が鮮明に見られる結果となっている。</a:t>
            </a:r>
            <a:endParaRPr kumimoji="1" lang="en-US" altLang="ja-JP" sz="1200" dirty="0">
              <a:latin typeface="メイリオ" panose="020B0604030504040204" pitchFamily="50" charset="-128"/>
              <a:ea typeface="メイリオ" panose="020B0604030504040204" pitchFamily="50" charset="-128"/>
            </a:endParaRPr>
          </a:p>
        </p:txBody>
      </p:sp>
      <p:sp>
        <p:nvSpPr>
          <p:cNvPr id="17" name="テキスト ボックス 16">
            <a:extLst>
              <a:ext uri="{FF2B5EF4-FFF2-40B4-BE49-F238E27FC236}">
                <a16:creationId xmlns:a16="http://schemas.microsoft.com/office/drawing/2014/main" id="{9D96C136-4714-C9A4-F223-45A244256FF2}"/>
              </a:ext>
            </a:extLst>
          </p:cNvPr>
          <p:cNvSpPr txBox="1"/>
          <p:nvPr/>
        </p:nvSpPr>
        <p:spPr>
          <a:xfrm>
            <a:off x="4490571" y="3905570"/>
            <a:ext cx="3203450" cy="430887"/>
          </a:xfrm>
          <a:prstGeom prst="rect">
            <a:avLst/>
          </a:prstGeom>
          <a:noFill/>
        </p:spPr>
        <p:txBody>
          <a:bodyPr wrap="square" rtlCol="0">
            <a:spAutoFit/>
          </a:bodyPr>
          <a:lstStyle/>
          <a:p>
            <a:r>
              <a:rPr kumimoji="1" lang="en-US" altLang="ja-JP" sz="1100" dirty="0">
                <a:solidFill>
                  <a:srgbClr val="0070C0"/>
                </a:solidFill>
                <a:latin typeface="HG丸ｺﾞｼｯｸM-PRO" panose="020F0600000000000000" pitchFamily="50" charset="-128"/>
                <a:ea typeface="HG丸ｺﾞｼｯｸM-PRO" panose="020F0600000000000000" pitchFamily="50" charset="-128"/>
              </a:rPr>
              <a:t>※</a:t>
            </a:r>
            <a:r>
              <a:rPr lang="ja-JP" altLang="en-US" sz="1100" dirty="0">
                <a:solidFill>
                  <a:srgbClr val="0070C0"/>
                </a:solidFill>
                <a:latin typeface="HG丸ｺﾞｼｯｸM-PRO" panose="020F0600000000000000" pitchFamily="50" charset="-128"/>
                <a:ea typeface="HG丸ｺﾞｼｯｸM-PRO" panose="020F0600000000000000" pitchFamily="50" charset="-128"/>
              </a:rPr>
              <a:t>年少人口は</a:t>
            </a:r>
            <a:r>
              <a:rPr lang="en-US" altLang="ja-JP" sz="1100" dirty="0">
                <a:solidFill>
                  <a:srgbClr val="0070C0"/>
                </a:solidFill>
                <a:latin typeface="HG丸ｺﾞｼｯｸM-PRO" panose="020F0600000000000000" pitchFamily="50" charset="-128"/>
                <a:ea typeface="HG丸ｺﾞｼｯｸM-PRO" panose="020F0600000000000000" pitchFamily="50" charset="-128"/>
              </a:rPr>
              <a:t>15</a:t>
            </a:r>
            <a:r>
              <a:rPr lang="ja-JP" altLang="en-US" sz="1100" dirty="0">
                <a:solidFill>
                  <a:srgbClr val="0070C0"/>
                </a:solidFill>
                <a:latin typeface="HG丸ｺﾞｼｯｸM-PRO" panose="020F0600000000000000" pitchFamily="50" charset="-128"/>
                <a:ea typeface="HG丸ｺﾞｼｯｸM-PRO" panose="020F0600000000000000" pitchFamily="50" charset="-128"/>
              </a:rPr>
              <a:t>歳未満、生産年齢人口は</a:t>
            </a:r>
            <a:r>
              <a:rPr lang="en-US" altLang="ja-JP" sz="1100" dirty="0">
                <a:solidFill>
                  <a:srgbClr val="0070C0"/>
                </a:solidFill>
                <a:latin typeface="HG丸ｺﾞｼｯｸM-PRO" panose="020F0600000000000000" pitchFamily="50" charset="-128"/>
                <a:ea typeface="HG丸ｺﾞｼｯｸM-PRO" panose="020F0600000000000000" pitchFamily="50" charset="-128"/>
              </a:rPr>
              <a:t>15</a:t>
            </a:r>
            <a:r>
              <a:rPr lang="ja-JP" altLang="en-US" sz="1100" dirty="0">
                <a:solidFill>
                  <a:srgbClr val="0070C0"/>
                </a:solidFill>
                <a:latin typeface="HG丸ｺﾞｼｯｸM-PRO" panose="020F0600000000000000" pitchFamily="50" charset="-128"/>
                <a:ea typeface="HG丸ｺﾞｼｯｸM-PRO" panose="020F0600000000000000" pitchFamily="50" charset="-128"/>
              </a:rPr>
              <a:t>～</a:t>
            </a:r>
            <a:r>
              <a:rPr lang="en-US" altLang="ja-JP" sz="1100" dirty="0">
                <a:solidFill>
                  <a:srgbClr val="0070C0"/>
                </a:solidFill>
                <a:latin typeface="HG丸ｺﾞｼｯｸM-PRO" panose="020F0600000000000000" pitchFamily="50" charset="-128"/>
                <a:ea typeface="HG丸ｺﾞｼｯｸM-PRO" panose="020F0600000000000000" pitchFamily="50" charset="-128"/>
              </a:rPr>
              <a:t>64</a:t>
            </a:r>
            <a:r>
              <a:rPr lang="ja-JP" altLang="en-US" sz="1100" dirty="0">
                <a:solidFill>
                  <a:srgbClr val="0070C0"/>
                </a:solidFill>
                <a:latin typeface="HG丸ｺﾞｼｯｸM-PRO" panose="020F0600000000000000" pitchFamily="50" charset="-128"/>
                <a:ea typeface="HG丸ｺﾞｼｯｸM-PRO" panose="020F0600000000000000" pitchFamily="50" charset="-128"/>
              </a:rPr>
              <a:t>歳、老年人口は</a:t>
            </a:r>
            <a:r>
              <a:rPr lang="en-US" altLang="ja-JP" sz="1100" dirty="0">
                <a:solidFill>
                  <a:srgbClr val="0070C0"/>
                </a:solidFill>
                <a:latin typeface="HG丸ｺﾞｼｯｸM-PRO" panose="020F0600000000000000" pitchFamily="50" charset="-128"/>
                <a:ea typeface="HG丸ｺﾞｼｯｸM-PRO" panose="020F0600000000000000" pitchFamily="50" charset="-128"/>
              </a:rPr>
              <a:t>65</a:t>
            </a:r>
            <a:r>
              <a:rPr lang="ja-JP" altLang="en-US" sz="1100" dirty="0">
                <a:solidFill>
                  <a:srgbClr val="0070C0"/>
                </a:solidFill>
                <a:latin typeface="HG丸ｺﾞｼｯｸM-PRO" panose="020F0600000000000000" pitchFamily="50" charset="-128"/>
                <a:ea typeface="HG丸ｺﾞｼｯｸM-PRO" panose="020F0600000000000000" pitchFamily="50" charset="-128"/>
              </a:rPr>
              <a:t>歳以上を指します。</a:t>
            </a:r>
            <a:endParaRPr kumimoji="1" lang="en-US" altLang="ja-JP" sz="1100" dirty="0">
              <a:solidFill>
                <a:srgbClr val="0070C0"/>
              </a:solidFill>
              <a:latin typeface="HG丸ｺﾞｼｯｸM-PRO" panose="020F0600000000000000" pitchFamily="50" charset="-128"/>
              <a:ea typeface="HG丸ｺﾞｼｯｸM-PRO" panose="020F0600000000000000" pitchFamily="50" charset="-128"/>
            </a:endParaRPr>
          </a:p>
        </p:txBody>
      </p:sp>
      <p:sp>
        <p:nvSpPr>
          <p:cNvPr id="18" name="テキスト ボックス 17">
            <a:extLst>
              <a:ext uri="{FF2B5EF4-FFF2-40B4-BE49-F238E27FC236}">
                <a16:creationId xmlns:a16="http://schemas.microsoft.com/office/drawing/2014/main" id="{98727637-216C-6166-CE20-917266CBDF01}"/>
              </a:ext>
            </a:extLst>
          </p:cNvPr>
          <p:cNvSpPr txBox="1"/>
          <p:nvPr/>
        </p:nvSpPr>
        <p:spPr>
          <a:xfrm>
            <a:off x="546203" y="5256825"/>
            <a:ext cx="3709827" cy="2308324"/>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現在の年齢別人口構成を表したグラフが「人口ピラミッド」。</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出生率の低下などにより人口全体の減少が続く中、</a:t>
            </a:r>
            <a:r>
              <a:rPr lang="en-US" altLang="ja-JP" sz="1200" dirty="0">
                <a:latin typeface="メイリオ" panose="020B0604030504040204" pitchFamily="50" charset="-128"/>
                <a:ea typeface="メイリオ" panose="020B0604030504040204" pitchFamily="50" charset="-128"/>
              </a:rPr>
              <a:t>10</a:t>
            </a:r>
            <a:r>
              <a:rPr lang="ja-JP" altLang="en-US" sz="1200" dirty="0">
                <a:latin typeface="メイリオ" panose="020B0604030504040204" pitchFamily="50" charset="-128"/>
                <a:ea typeface="メイリオ" panose="020B0604030504040204" pitchFamily="50" charset="-128"/>
              </a:rPr>
              <a:t>年後にはさらに老年人口は増加し、年少人口は減る見通しであることがグラフから読み取れる。</a:t>
            </a:r>
            <a:endParaRPr lang="en-US" altLang="ja-JP" sz="1200" dirty="0">
              <a:latin typeface="メイリオ" panose="020B0604030504040204" pitchFamily="50" charset="-128"/>
              <a:ea typeface="メイリオ" panose="020B0604030504040204" pitchFamily="50" charset="-128"/>
            </a:endParaRPr>
          </a:p>
          <a:p>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この構成が変わるためには大々的な出生率の増加があっても、そこから</a:t>
            </a:r>
            <a:r>
              <a:rPr lang="en-US" altLang="ja-JP" sz="1200" dirty="0">
                <a:latin typeface="メイリオ" panose="020B0604030504040204" pitchFamily="50" charset="-128"/>
                <a:ea typeface="メイリオ" panose="020B0604030504040204" pitchFamily="50" charset="-128"/>
              </a:rPr>
              <a:t>20</a:t>
            </a:r>
            <a:r>
              <a:rPr lang="ja-JP" altLang="en-US" sz="1200" dirty="0">
                <a:latin typeface="メイリオ" panose="020B0604030504040204" pitchFamily="50" charset="-128"/>
                <a:ea typeface="メイリオ" panose="020B0604030504040204" pitchFamily="50" charset="-128"/>
              </a:rPr>
              <a:t>年が経過し、新たな生産年齢人口の人々による出生があって初めて成し遂げられることである。そのため、少なくとも</a:t>
            </a:r>
            <a:r>
              <a:rPr lang="en-US" altLang="ja-JP" sz="1200" dirty="0">
                <a:latin typeface="メイリオ" panose="020B0604030504040204" pitchFamily="50" charset="-128"/>
                <a:ea typeface="メイリオ" panose="020B0604030504040204" pitchFamily="50" charset="-128"/>
              </a:rPr>
              <a:t>20</a:t>
            </a:r>
            <a:r>
              <a:rPr lang="ja-JP" altLang="en-US" sz="1200" dirty="0">
                <a:latin typeface="メイリオ" panose="020B0604030504040204" pitchFamily="50" charset="-128"/>
                <a:ea typeface="メイリオ" panose="020B0604030504040204" pitchFamily="50" charset="-128"/>
              </a:rPr>
              <a:t>年以上の当面の間は人口減少が続くことは目前に迫っている現実となっている。</a:t>
            </a:r>
            <a:endParaRPr kumimoji="1" lang="en-US" altLang="ja-JP" sz="1200" dirty="0">
              <a:latin typeface="メイリオ" panose="020B0604030504040204" pitchFamily="50" charset="-128"/>
              <a:ea typeface="メイリオ" panose="020B0604030504040204" pitchFamily="50" charset="-128"/>
            </a:endParaRPr>
          </a:p>
        </p:txBody>
      </p:sp>
      <p:sp>
        <p:nvSpPr>
          <p:cNvPr id="19" name="テキスト ボックス 18">
            <a:extLst>
              <a:ext uri="{FF2B5EF4-FFF2-40B4-BE49-F238E27FC236}">
                <a16:creationId xmlns:a16="http://schemas.microsoft.com/office/drawing/2014/main" id="{2406B008-CA24-11C2-0107-796F532F20CD}"/>
              </a:ext>
            </a:extLst>
          </p:cNvPr>
          <p:cNvSpPr txBox="1"/>
          <p:nvPr/>
        </p:nvSpPr>
        <p:spPr>
          <a:xfrm>
            <a:off x="257819" y="4918271"/>
            <a:ext cx="2989889" cy="338554"/>
          </a:xfrm>
          <a:prstGeom prst="rect">
            <a:avLst/>
          </a:prstGeom>
          <a:noFill/>
        </p:spPr>
        <p:txBody>
          <a:bodyPr wrap="square" rtlCol="0">
            <a:spAutoFit/>
          </a:bodyPr>
          <a:lstStyle/>
          <a:p>
            <a:r>
              <a:rPr kumimoji="1" lang="ja-JP" altLang="en-US" sz="1600" b="1" dirty="0">
                <a:solidFill>
                  <a:srgbClr val="0070C0"/>
                </a:solidFill>
                <a:latin typeface="HG丸ｺﾞｼｯｸM-PRO" panose="020F0600000000000000" pitchFamily="50" charset="-128"/>
                <a:ea typeface="HG丸ｺﾞｼｯｸM-PRO" panose="020F0600000000000000" pitchFamily="50" charset="-128"/>
              </a:rPr>
              <a:t>■ 人口ピラミッド</a:t>
            </a:r>
          </a:p>
        </p:txBody>
      </p:sp>
      <p:sp>
        <p:nvSpPr>
          <p:cNvPr id="20" name="テキスト ボックス 19">
            <a:extLst>
              <a:ext uri="{FF2B5EF4-FFF2-40B4-BE49-F238E27FC236}">
                <a16:creationId xmlns:a16="http://schemas.microsoft.com/office/drawing/2014/main" id="{94D961EA-9486-01F3-6A4E-B0B6371FD769}"/>
              </a:ext>
            </a:extLst>
          </p:cNvPr>
          <p:cNvSpPr txBox="1"/>
          <p:nvPr/>
        </p:nvSpPr>
        <p:spPr>
          <a:xfrm>
            <a:off x="3984194" y="7903703"/>
            <a:ext cx="2989889" cy="338554"/>
          </a:xfrm>
          <a:prstGeom prst="rect">
            <a:avLst/>
          </a:prstGeom>
          <a:noFill/>
        </p:spPr>
        <p:txBody>
          <a:bodyPr wrap="square" rtlCol="0">
            <a:spAutoFit/>
          </a:bodyPr>
          <a:lstStyle/>
          <a:p>
            <a:r>
              <a:rPr kumimoji="1" lang="ja-JP" altLang="en-US" sz="1600" b="1" dirty="0">
                <a:solidFill>
                  <a:srgbClr val="0070C0"/>
                </a:solidFill>
                <a:latin typeface="HG丸ｺﾞｼｯｸM-PRO" panose="020F0600000000000000" pitchFamily="50" charset="-128"/>
                <a:ea typeface="HG丸ｺﾞｼｯｸM-PRO" panose="020F0600000000000000" pitchFamily="50" charset="-128"/>
              </a:rPr>
              <a:t>■ 自然増減・社会増減の推移</a:t>
            </a:r>
          </a:p>
        </p:txBody>
      </p:sp>
      <p:sp>
        <p:nvSpPr>
          <p:cNvPr id="21" name="テキスト ボックス 20">
            <a:extLst>
              <a:ext uri="{FF2B5EF4-FFF2-40B4-BE49-F238E27FC236}">
                <a16:creationId xmlns:a16="http://schemas.microsoft.com/office/drawing/2014/main" id="{005681DD-9DD0-5C19-0AD3-7E649F2042A6}"/>
              </a:ext>
            </a:extLst>
          </p:cNvPr>
          <p:cNvSpPr txBox="1"/>
          <p:nvPr/>
        </p:nvSpPr>
        <p:spPr>
          <a:xfrm>
            <a:off x="3933318" y="8311703"/>
            <a:ext cx="3709827" cy="1754326"/>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死亡数と出生数の差による</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自然増減</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と、流出数と流入数の差による</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社会増減</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の推移を示したグラフ。</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過去</a:t>
            </a:r>
            <a:r>
              <a:rPr lang="en-US" altLang="ja-JP" sz="1200" dirty="0">
                <a:latin typeface="メイリオ" panose="020B0604030504040204" pitchFamily="50" charset="-128"/>
                <a:ea typeface="メイリオ" panose="020B0604030504040204" pitchFamily="50" charset="-128"/>
              </a:rPr>
              <a:t>10</a:t>
            </a:r>
            <a:r>
              <a:rPr lang="ja-JP" altLang="en-US" sz="1200" dirty="0">
                <a:latin typeface="メイリオ" panose="020B0604030504040204" pitchFamily="50" charset="-128"/>
                <a:ea typeface="メイリオ" panose="020B0604030504040204" pitchFamily="50" charset="-128"/>
              </a:rPr>
              <a:t>年間の</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社会増減</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は東日本大震災・東京電力福島第一原子力発電所事故が発生した</a:t>
            </a:r>
            <a:r>
              <a:rPr lang="en-US" altLang="ja-JP" sz="1200" dirty="0">
                <a:latin typeface="メイリオ" panose="020B0604030504040204" pitchFamily="50" charset="-128"/>
                <a:ea typeface="メイリオ" panose="020B0604030504040204" pitchFamily="50" charset="-128"/>
              </a:rPr>
              <a:t>2011</a:t>
            </a:r>
            <a:r>
              <a:rPr lang="ja-JP" altLang="en-US" sz="1200" dirty="0">
                <a:latin typeface="メイリオ" panose="020B0604030504040204" pitchFamily="50" charset="-128"/>
                <a:ea typeface="メイリオ" panose="020B0604030504040204" pitchFamily="50" charset="-128"/>
              </a:rPr>
              <a:t>年の▲</a:t>
            </a:r>
            <a:r>
              <a:rPr lang="en-US" altLang="ja-JP" sz="1200" dirty="0">
                <a:latin typeface="メイリオ" panose="020B0604030504040204" pitchFamily="50" charset="-128"/>
                <a:ea typeface="メイリオ" panose="020B0604030504040204" pitchFamily="50" charset="-128"/>
              </a:rPr>
              <a:t>433</a:t>
            </a:r>
            <a:r>
              <a:rPr lang="ja-JP" altLang="en-US" sz="1200" dirty="0">
                <a:latin typeface="メイリオ" panose="020B0604030504040204" pitchFamily="50" charset="-128"/>
                <a:ea typeface="メイリオ" panose="020B0604030504040204" pitchFamily="50" charset="-128"/>
              </a:rPr>
              <a:t>人をピークに減少傾向にあるが、少子高齢化がより深刻化したことから</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自然増減</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は</a:t>
            </a:r>
            <a:r>
              <a:rPr lang="en-US" altLang="ja-JP" sz="1200" dirty="0">
                <a:latin typeface="メイリオ" panose="020B0604030504040204" pitchFamily="50" charset="-128"/>
                <a:ea typeface="メイリオ" panose="020B0604030504040204" pitchFamily="50" charset="-128"/>
              </a:rPr>
              <a:t>2021</a:t>
            </a:r>
            <a:r>
              <a:rPr lang="ja-JP" altLang="en-US" sz="1200" dirty="0">
                <a:latin typeface="メイリオ" panose="020B0604030504040204" pitchFamily="50" charset="-128"/>
                <a:ea typeface="メイリオ" panose="020B0604030504040204" pitchFamily="50" charset="-128"/>
              </a:rPr>
              <a:t>年には▲</a:t>
            </a:r>
            <a:r>
              <a:rPr lang="en-US" altLang="ja-JP" sz="1200" dirty="0">
                <a:latin typeface="メイリオ" panose="020B0604030504040204" pitchFamily="50" charset="-128"/>
                <a:ea typeface="メイリオ" panose="020B0604030504040204" pitchFamily="50" charset="-128"/>
              </a:rPr>
              <a:t>513</a:t>
            </a:r>
            <a:r>
              <a:rPr lang="ja-JP" altLang="en-US" sz="1200" dirty="0">
                <a:latin typeface="メイリオ" panose="020B0604030504040204" pitchFamily="50" charset="-128"/>
                <a:ea typeface="メイリオ" panose="020B0604030504040204" pitchFamily="50" charset="-128"/>
              </a:rPr>
              <a:t>人と加速度的に減少幅が大きくなってきていることがデータから読み取れる。</a:t>
            </a:r>
            <a:endParaRPr kumimoji="1" lang="en-US" altLang="ja-JP"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668032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7F446696-4544-4786-BACF-78A174F1FACA}"/>
              </a:ext>
            </a:extLst>
          </p:cNvPr>
          <p:cNvSpPr txBox="1"/>
          <p:nvPr/>
        </p:nvSpPr>
        <p:spPr>
          <a:xfrm>
            <a:off x="110855" y="235131"/>
            <a:ext cx="3776931" cy="523220"/>
          </a:xfrm>
          <a:prstGeom prst="rect">
            <a:avLst/>
          </a:prstGeom>
          <a:noFill/>
        </p:spPr>
        <p:txBody>
          <a:bodyPr wrap="square" rtlCol="0">
            <a:spAutoFit/>
          </a:bodyPr>
          <a:lstStyle/>
          <a:p>
            <a:r>
              <a:rPr lang="ja-JP" altLang="en-US" sz="2800" b="1" dirty="0">
                <a:solidFill>
                  <a:srgbClr val="0070C0"/>
                </a:solidFill>
                <a:latin typeface="メイリオ" panose="020B0604030504040204" pitchFamily="50" charset="-128"/>
                <a:ea typeface="メイリオ" panose="020B0604030504040204" pitchFamily="50" charset="-128"/>
              </a:rPr>
              <a:t>産業構造</a:t>
            </a:r>
            <a:r>
              <a:rPr kumimoji="1" lang="ja-JP" altLang="en-US" sz="2800" b="1" dirty="0">
                <a:solidFill>
                  <a:srgbClr val="0070C0"/>
                </a:solidFill>
                <a:latin typeface="メイリオ" panose="020B0604030504040204" pitchFamily="50" charset="-128"/>
                <a:ea typeface="メイリオ" panose="020B0604030504040204" pitchFamily="50" charset="-128"/>
              </a:rPr>
              <a:t>に関する情報</a:t>
            </a:r>
          </a:p>
        </p:txBody>
      </p:sp>
      <p:cxnSp>
        <p:nvCxnSpPr>
          <p:cNvPr id="3" name="直線コネクタ 2">
            <a:extLst>
              <a:ext uri="{FF2B5EF4-FFF2-40B4-BE49-F238E27FC236}">
                <a16:creationId xmlns:a16="http://schemas.microsoft.com/office/drawing/2014/main" id="{AE186D2E-0C97-077A-416D-B555D90ED8A4}"/>
              </a:ext>
            </a:extLst>
          </p:cNvPr>
          <p:cNvCxnSpPr/>
          <p:nvPr/>
        </p:nvCxnSpPr>
        <p:spPr>
          <a:xfrm>
            <a:off x="163108" y="679268"/>
            <a:ext cx="5231852"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5" name="図 4">
            <a:extLst>
              <a:ext uri="{FF2B5EF4-FFF2-40B4-BE49-F238E27FC236}">
                <a16:creationId xmlns:a16="http://schemas.microsoft.com/office/drawing/2014/main" id="{D010DF27-E1EB-3371-A353-6D17E81D420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108" y="808808"/>
            <a:ext cx="3504596" cy="2450183"/>
          </a:xfrm>
          <a:prstGeom prst="rect">
            <a:avLst/>
          </a:prstGeom>
        </p:spPr>
      </p:pic>
      <p:pic>
        <p:nvPicPr>
          <p:cNvPr id="7" name="図 6">
            <a:extLst>
              <a:ext uri="{FF2B5EF4-FFF2-40B4-BE49-F238E27FC236}">
                <a16:creationId xmlns:a16="http://schemas.microsoft.com/office/drawing/2014/main" id="{29AA01FF-9D98-B08D-72E3-61227820BF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19957" y="1424866"/>
            <a:ext cx="3916445" cy="1834125"/>
          </a:xfrm>
          <a:prstGeom prst="rect">
            <a:avLst/>
          </a:prstGeom>
        </p:spPr>
      </p:pic>
      <p:sp>
        <p:nvSpPr>
          <p:cNvPr id="8" name="テキスト ボックス 7">
            <a:extLst>
              <a:ext uri="{FF2B5EF4-FFF2-40B4-BE49-F238E27FC236}">
                <a16:creationId xmlns:a16="http://schemas.microsoft.com/office/drawing/2014/main" id="{BBA44ABB-2799-C54B-F904-FEAC5C9A5FD0}"/>
              </a:ext>
            </a:extLst>
          </p:cNvPr>
          <p:cNvSpPr txBox="1"/>
          <p:nvPr/>
        </p:nvSpPr>
        <p:spPr>
          <a:xfrm>
            <a:off x="110855" y="3258991"/>
            <a:ext cx="3724680" cy="338554"/>
          </a:xfrm>
          <a:prstGeom prst="rect">
            <a:avLst/>
          </a:prstGeom>
          <a:noFill/>
        </p:spPr>
        <p:txBody>
          <a:bodyPr wrap="square" rtlCol="0">
            <a:spAutoFit/>
          </a:bodyPr>
          <a:lstStyle/>
          <a:p>
            <a:r>
              <a:rPr kumimoji="1" lang="ja-JP" altLang="en-US" sz="1600" b="1" dirty="0">
                <a:solidFill>
                  <a:srgbClr val="0070C0"/>
                </a:solidFill>
                <a:latin typeface="HG丸ｺﾞｼｯｸM-PRO" panose="020F0600000000000000" pitchFamily="50" charset="-128"/>
                <a:ea typeface="HG丸ｺﾞｼｯｸM-PRO" panose="020F0600000000000000" pitchFamily="50" charset="-128"/>
              </a:rPr>
              <a:t>■ 事業所数</a:t>
            </a:r>
            <a:r>
              <a:rPr kumimoji="1" lang="ja-JP" altLang="en-US" sz="1100" b="1" dirty="0">
                <a:solidFill>
                  <a:srgbClr val="0070C0"/>
                </a:solidFill>
                <a:latin typeface="HG丸ｺﾞｼｯｸM-PRO" panose="020F0600000000000000" pitchFamily="50" charset="-128"/>
                <a:ea typeface="HG丸ｺﾞｼｯｸM-PRO" panose="020F0600000000000000" pitchFamily="50" charset="-128"/>
              </a:rPr>
              <a:t>（事業所単位）</a:t>
            </a:r>
            <a:r>
              <a:rPr kumimoji="1" lang="ja-JP" altLang="en-US" sz="1600" b="1" dirty="0">
                <a:solidFill>
                  <a:srgbClr val="0070C0"/>
                </a:solidFill>
                <a:latin typeface="HG丸ｺﾞｼｯｸM-PRO" panose="020F0600000000000000" pitchFamily="50" charset="-128"/>
                <a:ea typeface="HG丸ｺﾞｼｯｸM-PRO" panose="020F0600000000000000" pitchFamily="50" charset="-128"/>
              </a:rPr>
              <a:t>大分類</a:t>
            </a:r>
            <a:r>
              <a:rPr kumimoji="1" lang="ja-JP" altLang="en-US" sz="1100" b="1" dirty="0">
                <a:solidFill>
                  <a:srgbClr val="0070C0"/>
                </a:solidFill>
                <a:latin typeface="HG丸ｺﾞｼｯｸM-PRO" panose="020F0600000000000000" pitchFamily="50" charset="-128"/>
                <a:ea typeface="HG丸ｺﾞｼｯｸM-PRO" panose="020F0600000000000000" pitchFamily="50" charset="-128"/>
              </a:rPr>
              <a:t>（</a:t>
            </a:r>
            <a:r>
              <a:rPr kumimoji="1" lang="en-US" altLang="ja-JP" sz="1100" b="1" dirty="0">
                <a:solidFill>
                  <a:srgbClr val="0070C0"/>
                </a:solidFill>
                <a:latin typeface="HG丸ｺﾞｼｯｸM-PRO" panose="020F0600000000000000" pitchFamily="50" charset="-128"/>
                <a:ea typeface="HG丸ｺﾞｼｯｸM-PRO" panose="020F0600000000000000" pitchFamily="50" charset="-128"/>
              </a:rPr>
              <a:t>2016</a:t>
            </a:r>
            <a:r>
              <a:rPr kumimoji="1" lang="ja-JP" altLang="en-US" sz="1100" b="1" dirty="0">
                <a:solidFill>
                  <a:srgbClr val="0070C0"/>
                </a:solidFill>
                <a:latin typeface="HG丸ｺﾞｼｯｸM-PRO" panose="020F0600000000000000" pitchFamily="50" charset="-128"/>
                <a:ea typeface="HG丸ｺﾞｼｯｸM-PRO" panose="020F0600000000000000" pitchFamily="50" charset="-128"/>
              </a:rPr>
              <a:t>年）</a:t>
            </a:r>
            <a:endParaRPr kumimoji="1" lang="ja-JP" altLang="en-US" sz="1600" b="1" dirty="0">
              <a:solidFill>
                <a:srgbClr val="0070C0"/>
              </a:solidFill>
              <a:latin typeface="HG丸ｺﾞｼｯｸM-PRO" panose="020F0600000000000000" pitchFamily="50" charset="-128"/>
              <a:ea typeface="HG丸ｺﾞｼｯｸM-PRO" panose="020F0600000000000000" pitchFamily="50" charset="-128"/>
            </a:endParaRPr>
          </a:p>
        </p:txBody>
      </p:sp>
      <p:sp>
        <p:nvSpPr>
          <p:cNvPr id="9" name="テキスト ボックス 8">
            <a:extLst>
              <a:ext uri="{FF2B5EF4-FFF2-40B4-BE49-F238E27FC236}">
                <a16:creationId xmlns:a16="http://schemas.microsoft.com/office/drawing/2014/main" id="{65CBE66E-B245-D476-E79D-5526A038A7B1}"/>
              </a:ext>
            </a:extLst>
          </p:cNvPr>
          <p:cNvSpPr txBox="1"/>
          <p:nvPr/>
        </p:nvSpPr>
        <p:spPr>
          <a:xfrm>
            <a:off x="3835535" y="3258991"/>
            <a:ext cx="3724680" cy="338554"/>
          </a:xfrm>
          <a:prstGeom prst="rect">
            <a:avLst/>
          </a:prstGeom>
          <a:noFill/>
        </p:spPr>
        <p:txBody>
          <a:bodyPr wrap="square" rtlCol="0">
            <a:spAutoFit/>
          </a:bodyPr>
          <a:lstStyle/>
          <a:p>
            <a:r>
              <a:rPr kumimoji="1" lang="ja-JP" altLang="en-US" sz="1600" b="1" dirty="0">
                <a:solidFill>
                  <a:srgbClr val="0070C0"/>
                </a:solidFill>
                <a:latin typeface="HG丸ｺﾞｼｯｸM-PRO" panose="020F0600000000000000" pitchFamily="50" charset="-128"/>
                <a:ea typeface="HG丸ｺﾞｼｯｸM-PRO" panose="020F0600000000000000" pitchFamily="50" charset="-128"/>
              </a:rPr>
              <a:t>■ 事業所数の推移</a:t>
            </a:r>
          </a:p>
        </p:txBody>
      </p:sp>
      <p:sp>
        <p:nvSpPr>
          <p:cNvPr id="10" name="テキスト ボックス 9">
            <a:extLst>
              <a:ext uri="{FF2B5EF4-FFF2-40B4-BE49-F238E27FC236}">
                <a16:creationId xmlns:a16="http://schemas.microsoft.com/office/drawing/2014/main" id="{BA4FF673-FFD7-CEFB-5651-628EFA3D15FC}"/>
              </a:ext>
            </a:extLst>
          </p:cNvPr>
          <p:cNvSpPr txBox="1"/>
          <p:nvPr/>
        </p:nvSpPr>
        <p:spPr>
          <a:xfrm>
            <a:off x="163108" y="3597545"/>
            <a:ext cx="3709827" cy="830997"/>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業種ごとの事業所数を面の大きさで示したグラフ。</a:t>
            </a:r>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卸・小売業が</a:t>
            </a:r>
            <a:r>
              <a:rPr kumimoji="1" lang="en-US" altLang="ja-JP" sz="1200" dirty="0">
                <a:latin typeface="メイリオ" panose="020B0604030504040204" pitchFamily="50" charset="-128"/>
                <a:ea typeface="メイリオ" panose="020B0604030504040204" pitchFamily="50" charset="-128"/>
              </a:rPr>
              <a:t>386</a:t>
            </a:r>
            <a:r>
              <a:rPr kumimoji="1" lang="ja-JP" altLang="en-US" sz="1200" dirty="0">
                <a:latin typeface="メイリオ" panose="020B0604030504040204" pitchFamily="50" charset="-128"/>
                <a:ea typeface="メイリオ" panose="020B0604030504040204" pitchFamily="50" charset="-128"/>
              </a:rPr>
              <a:t>事業所と最も多く、全体の</a:t>
            </a:r>
            <a:r>
              <a:rPr kumimoji="1" lang="en-US" altLang="ja-JP" sz="1200" dirty="0">
                <a:latin typeface="メイリオ" panose="020B0604030504040204" pitchFamily="50" charset="-128"/>
                <a:ea typeface="メイリオ" panose="020B0604030504040204" pitchFamily="50" charset="-128"/>
              </a:rPr>
              <a:t>26.2</a:t>
            </a:r>
            <a:r>
              <a:rPr kumimoji="1" lang="ja-JP" altLang="en-US" sz="1200" dirty="0">
                <a:latin typeface="メイリオ" panose="020B0604030504040204" pitchFamily="50" charset="-128"/>
                <a:ea typeface="メイリオ" panose="020B0604030504040204" pitchFamily="50" charset="-128"/>
              </a:rPr>
              <a:t>％を占めている。建設業の</a:t>
            </a:r>
            <a:r>
              <a:rPr kumimoji="1" lang="en-US" altLang="ja-JP" sz="1200" dirty="0">
                <a:latin typeface="メイリオ" panose="020B0604030504040204" pitchFamily="50" charset="-128"/>
                <a:ea typeface="メイリオ" panose="020B0604030504040204" pitchFamily="50" charset="-128"/>
              </a:rPr>
              <a:t>201</a:t>
            </a:r>
            <a:r>
              <a:rPr kumimoji="1" lang="ja-JP" altLang="en-US" sz="1200" dirty="0">
                <a:latin typeface="メイリオ" panose="020B0604030504040204" pitchFamily="50" charset="-128"/>
                <a:ea typeface="メイリオ" panose="020B0604030504040204" pitchFamily="50" charset="-128"/>
              </a:rPr>
              <a:t>事業所（</a:t>
            </a:r>
            <a:r>
              <a:rPr kumimoji="1" lang="en-US" altLang="ja-JP" sz="1200" dirty="0">
                <a:latin typeface="メイリオ" panose="020B0604030504040204" pitchFamily="50" charset="-128"/>
                <a:ea typeface="メイリオ" panose="020B0604030504040204" pitchFamily="50" charset="-128"/>
              </a:rPr>
              <a:t>13.6</a:t>
            </a:r>
            <a:r>
              <a:rPr kumimoji="1" lang="ja-JP" altLang="en-US" sz="1200" dirty="0">
                <a:latin typeface="メイリオ" panose="020B0604030504040204" pitchFamily="50" charset="-128"/>
                <a:ea typeface="メイリオ" panose="020B0604030504040204" pitchFamily="50" charset="-128"/>
              </a:rPr>
              <a:t>％）と製造業の</a:t>
            </a:r>
            <a:r>
              <a:rPr kumimoji="1" lang="en-US" altLang="ja-JP" sz="1200" dirty="0">
                <a:latin typeface="メイリオ" panose="020B0604030504040204" pitchFamily="50" charset="-128"/>
                <a:ea typeface="メイリオ" panose="020B0604030504040204" pitchFamily="50" charset="-128"/>
              </a:rPr>
              <a:t>192</a:t>
            </a:r>
            <a:r>
              <a:rPr kumimoji="1" lang="ja-JP" altLang="en-US" sz="1200" dirty="0">
                <a:latin typeface="メイリオ" panose="020B0604030504040204" pitchFamily="50" charset="-128"/>
                <a:ea typeface="メイリオ" panose="020B0604030504040204" pitchFamily="50" charset="-128"/>
              </a:rPr>
              <a:t>事業所（</a:t>
            </a:r>
            <a:r>
              <a:rPr kumimoji="1" lang="en-US" altLang="ja-JP" sz="1200" dirty="0">
                <a:latin typeface="メイリオ" panose="020B0604030504040204" pitchFamily="50" charset="-128"/>
                <a:ea typeface="メイリオ" panose="020B0604030504040204" pitchFamily="50" charset="-128"/>
              </a:rPr>
              <a:t>13.0</a:t>
            </a:r>
            <a:r>
              <a:rPr kumimoji="1" lang="ja-JP" altLang="en-US" sz="1200" dirty="0">
                <a:latin typeface="メイリオ" panose="020B0604030504040204" pitchFamily="50" charset="-128"/>
                <a:ea typeface="メイリオ" panose="020B0604030504040204" pitchFamily="50" charset="-128"/>
              </a:rPr>
              <a:t>％）がそれに続く。</a:t>
            </a:r>
            <a:endParaRPr kumimoji="1" lang="en-US" altLang="ja-JP" sz="12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35E25537-137E-6D0E-01EF-DB97107A1149}"/>
              </a:ext>
            </a:extLst>
          </p:cNvPr>
          <p:cNvSpPr txBox="1"/>
          <p:nvPr/>
        </p:nvSpPr>
        <p:spPr>
          <a:xfrm>
            <a:off x="4003366" y="3597545"/>
            <a:ext cx="3709827" cy="830997"/>
          </a:xfrm>
          <a:prstGeom prst="rect">
            <a:avLst/>
          </a:prstGeom>
          <a:noFill/>
        </p:spPr>
        <p:txBody>
          <a:bodyPr wrap="square" rtlCol="0">
            <a:spAutoFit/>
          </a:bodyPr>
          <a:lstStyle/>
          <a:p>
            <a:r>
              <a:rPr kumimoji="1" lang="en-US" altLang="ja-JP" sz="1200" dirty="0">
                <a:latin typeface="メイリオ" panose="020B0604030504040204" pitchFamily="50" charset="-128"/>
                <a:ea typeface="メイリオ" panose="020B0604030504040204" pitchFamily="50" charset="-128"/>
              </a:rPr>
              <a:t>2016</a:t>
            </a:r>
            <a:r>
              <a:rPr kumimoji="1" lang="ja-JP" altLang="en-US" sz="1200" dirty="0">
                <a:latin typeface="メイリオ" panose="020B0604030504040204" pitchFamily="50" charset="-128"/>
                <a:ea typeface="メイリオ" panose="020B0604030504040204" pitchFamily="50" charset="-128"/>
              </a:rPr>
              <a:t>年の３町事業所数は</a:t>
            </a:r>
            <a:r>
              <a:rPr kumimoji="1" lang="en-US" altLang="ja-JP" sz="1200" dirty="0">
                <a:latin typeface="メイリオ" panose="020B0604030504040204" pitchFamily="50" charset="-128"/>
                <a:ea typeface="メイリオ" panose="020B0604030504040204" pitchFamily="50" charset="-128"/>
              </a:rPr>
              <a:t>1,471</a:t>
            </a:r>
            <a:r>
              <a:rPr kumimoji="1" lang="ja-JP" altLang="en-US" sz="1200" dirty="0">
                <a:latin typeface="メイリオ" panose="020B0604030504040204" pitchFamily="50" charset="-128"/>
                <a:ea typeface="メイリオ" panose="020B0604030504040204" pitchFamily="50" charset="-128"/>
              </a:rPr>
              <a:t>事業所。ただし、</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小規模事業者数となると数値はさらに少なくなる。平成</a:t>
            </a:r>
            <a:r>
              <a:rPr kumimoji="1" lang="en-US" altLang="ja-JP" sz="1200" dirty="0">
                <a:latin typeface="メイリオ" panose="020B0604030504040204" pitchFamily="50" charset="-128"/>
                <a:ea typeface="メイリオ" panose="020B0604030504040204" pitchFamily="50" charset="-128"/>
              </a:rPr>
              <a:t>28</a:t>
            </a:r>
            <a:r>
              <a:rPr kumimoji="1" lang="ja-JP" altLang="en-US" sz="1200" dirty="0">
                <a:latin typeface="メイリオ" panose="020B0604030504040204" pitchFamily="50" charset="-128"/>
                <a:ea typeface="メイリオ" panose="020B0604030504040204" pitchFamily="50" charset="-128"/>
              </a:rPr>
              <a:t>年実施の経済センサスによると桑折町</a:t>
            </a:r>
            <a:r>
              <a:rPr kumimoji="1" lang="en-US" altLang="ja-JP" sz="1200" dirty="0">
                <a:latin typeface="メイリオ" panose="020B0604030504040204" pitchFamily="50" charset="-128"/>
                <a:ea typeface="メイリオ" panose="020B0604030504040204" pitchFamily="50" charset="-128"/>
              </a:rPr>
              <a:t>362</a:t>
            </a:r>
            <a:r>
              <a:rPr kumimoji="1" lang="ja-JP" altLang="en-US" sz="1200" dirty="0">
                <a:latin typeface="メイリオ" panose="020B0604030504040204" pitchFamily="50" charset="-128"/>
                <a:ea typeface="メイリオ" panose="020B0604030504040204" pitchFamily="50" charset="-128"/>
              </a:rPr>
              <a:t>、国見町</a:t>
            </a:r>
            <a:r>
              <a:rPr kumimoji="1" lang="en-US" altLang="ja-JP" sz="1200" dirty="0">
                <a:latin typeface="メイリオ" panose="020B0604030504040204" pitchFamily="50" charset="-128"/>
                <a:ea typeface="メイリオ" panose="020B0604030504040204" pitchFamily="50" charset="-128"/>
              </a:rPr>
              <a:t>244</a:t>
            </a:r>
            <a:r>
              <a:rPr kumimoji="1" lang="ja-JP" altLang="en-US" sz="1200" dirty="0">
                <a:latin typeface="メイリオ" panose="020B0604030504040204" pitchFamily="50" charset="-128"/>
                <a:ea typeface="メイリオ" panose="020B0604030504040204" pitchFamily="50" charset="-128"/>
              </a:rPr>
              <a:t>、川俣町</a:t>
            </a:r>
            <a:r>
              <a:rPr kumimoji="1" lang="en-US" altLang="ja-JP" sz="1200" dirty="0">
                <a:latin typeface="メイリオ" panose="020B0604030504040204" pitchFamily="50" charset="-128"/>
                <a:ea typeface="メイリオ" panose="020B0604030504040204" pitchFamily="50" charset="-128"/>
              </a:rPr>
              <a:t>484</a:t>
            </a:r>
            <a:r>
              <a:rPr kumimoji="1" lang="ja-JP" altLang="en-US" sz="1200" dirty="0">
                <a:latin typeface="メイリオ" panose="020B0604030504040204" pitchFamily="50" charset="-128"/>
                <a:ea typeface="メイリオ" panose="020B0604030504040204" pitchFamily="50" charset="-128"/>
              </a:rPr>
              <a:t>となっている。</a:t>
            </a:r>
            <a:endParaRPr kumimoji="1" lang="en-US" altLang="ja-JP" sz="1200" dirty="0">
              <a:latin typeface="メイリオ" panose="020B0604030504040204" pitchFamily="50" charset="-128"/>
              <a:ea typeface="メイリオ" panose="020B0604030504040204" pitchFamily="50" charset="-128"/>
            </a:endParaRPr>
          </a:p>
        </p:txBody>
      </p:sp>
      <p:cxnSp>
        <p:nvCxnSpPr>
          <p:cNvPr id="13" name="直線コネクタ 12">
            <a:extLst>
              <a:ext uri="{FF2B5EF4-FFF2-40B4-BE49-F238E27FC236}">
                <a16:creationId xmlns:a16="http://schemas.microsoft.com/office/drawing/2014/main" id="{8E7FD5BF-D3D4-A424-7E9D-2A8F97B67BCE}"/>
              </a:ext>
            </a:extLst>
          </p:cNvPr>
          <p:cNvCxnSpPr/>
          <p:nvPr/>
        </p:nvCxnSpPr>
        <p:spPr>
          <a:xfrm>
            <a:off x="110855" y="4428542"/>
            <a:ext cx="7501612" cy="0"/>
          </a:xfrm>
          <a:prstGeom prst="line">
            <a:avLst/>
          </a:prstGeom>
          <a:ln>
            <a:solidFill>
              <a:schemeClr val="accent1"/>
            </a:solidFill>
            <a:prstDash val="sysDot"/>
          </a:ln>
        </p:spPr>
        <p:style>
          <a:lnRef idx="1">
            <a:schemeClr val="accent1"/>
          </a:lnRef>
          <a:fillRef idx="0">
            <a:schemeClr val="accent1"/>
          </a:fillRef>
          <a:effectRef idx="0">
            <a:schemeClr val="accent1"/>
          </a:effectRef>
          <a:fontRef idx="minor">
            <a:schemeClr val="tx1"/>
          </a:fontRef>
        </p:style>
      </p:cxnSp>
      <p:pic>
        <p:nvPicPr>
          <p:cNvPr id="14" name="図 13">
            <a:extLst>
              <a:ext uri="{FF2B5EF4-FFF2-40B4-BE49-F238E27FC236}">
                <a16:creationId xmlns:a16="http://schemas.microsoft.com/office/drawing/2014/main" id="{8D407BF1-D135-98D7-803D-6B6B9D347E4C}"/>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74400" y="4534539"/>
            <a:ext cx="3483618" cy="2450183"/>
          </a:xfrm>
          <a:prstGeom prst="rect">
            <a:avLst/>
          </a:prstGeom>
        </p:spPr>
      </p:pic>
      <p:sp>
        <p:nvSpPr>
          <p:cNvPr id="15" name="テキスト ボックス 14">
            <a:extLst>
              <a:ext uri="{FF2B5EF4-FFF2-40B4-BE49-F238E27FC236}">
                <a16:creationId xmlns:a16="http://schemas.microsoft.com/office/drawing/2014/main" id="{E66E36E2-2355-2D52-8641-57337A6A0ECA}"/>
              </a:ext>
            </a:extLst>
          </p:cNvPr>
          <p:cNvSpPr txBox="1"/>
          <p:nvPr/>
        </p:nvSpPr>
        <p:spPr>
          <a:xfrm>
            <a:off x="163108" y="7068931"/>
            <a:ext cx="3724680" cy="338554"/>
          </a:xfrm>
          <a:prstGeom prst="rect">
            <a:avLst/>
          </a:prstGeom>
          <a:noFill/>
        </p:spPr>
        <p:txBody>
          <a:bodyPr wrap="square" rtlCol="0">
            <a:spAutoFit/>
          </a:bodyPr>
          <a:lstStyle/>
          <a:p>
            <a:r>
              <a:rPr kumimoji="1" lang="ja-JP" altLang="en-US" sz="1600" b="1" dirty="0">
                <a:solidFill>
                  <a:srgbClr val="0070C0"/>
                </a:solidFill>
                <a:latin typeface="HG丸ｺﾞｼｯｸM-PRO" panose="020F0600000000000000" pitchFamily="50" charset="-128"/>
                <a:ea typeface="HG丸ｺﾞｼｯｸM-PRO" panose="020F0600000000000000" pitchFamily="50" charset="-128"/>
              </a:rPr>
              <a:t>■ 従業者数</a:t>
            </a:r>
            <a:r>
              <a:rPr kumimoji="1" lang="ja-JP" altLang="en-US" sz="1100" b="1" dirty="0">
                <a:solidFill>
                  <a:srgbClr val="0070C0"/>
                </a:solidFill>
                <a:latin typeface="HG丸ｺﾞｼｯｸM-PRO" panose="020F0600000000000000" pitchFamily="50" charset="-128"/>
                <a:ea typeface="HG丸ｺﾞｼｯｸM-PRO" panose="020F0600000000000000" pitchFamily="50" charset="-128"/>
              </a:rPr>
              <a:t>（</a:t>
            </a:r>
            <a:r>
              <a:rPr kumimoji="1" lang="en-US" altLang="ja-JP" sz="1100" b="1" dirty="0">
                <a:solidFill>
                  <a:srgbClr val="0070C0"/>
                </a:solidFill>
                <a:latin typeface="HG丸ｺﾞｼｯｸM-PRO" panose="020F0600000000000000" pitchFamily="50" charset="-128"/>
                <a:ea typeface="HG丸ｺﾞｼｯｸM-PRO" panose="020F0600000000000000" pitchFamily="50" charset="-128"/>
              </a:rPr>
              <a:t>2016</a:t>
            </a:r>
            <a:r>
              <a:rPr kumimoji="1" lang="ja-JP" altLang="en-US" sz="1100" b="1" dirty="0">
                <a:solidFill>
                  <a:srgbClr val="0070C0"/>
                </a:solidFill>
                <a:latin typeface="HG丸ｺﾞｼｯｸM-PRO" panose="020F0600000000000000" pitchFamily="50" charset="-128"/>
                <a:ea typeface="HG丸ｺﾞｼｯｸM-PRO" panose="020F0600000000000000" pitchFamily="50" charset="-128"/>
              </a:rPr>
              <a:t>年）</a:t>
            </a:r>
            <a:endParaRPr kumimoji="1" lang="ja-JP" altLang="en-US" sz="1600" b="1" dirty="0">
              <a:solidFill>
                <a:srgbClr val="0070C0"/>
              </a:solidFill>
              <a:latin typeface="HG丸ｺﾞｼｯｸM-PRO" panose="020F0600000000000000" pitchFamily="50" charset="-128"/>
              <a:ea typeface="HG丸ｺﾞｼｯｸM-PRO" panose="020F0600000000000000" pitchFamily="50" charset="-128"/>
            </a:endParaRPr>
          </a:p>
        </p:txBody>
      </p:sp>
      <p:sp>
        <p:nvSpPr>
          <p:cNvPr id="16" name="テキスト ボックス 15">
            <a:extLst>
              <a:ext uri="{FF2B5EF4-FFF2-40B4-BE49-F238E27FC236}">
                <a16:creationId xmlns:a16="http://schemas.microsoft.com/office/drawing/2014/main" id="{720EA968-D8FC-EC52-243D-C14DDF440A07}"/>
              </a:ext>
            </a:extLst>
          </p:cNvPr>
          <p:cNvSpPr txBox="1"/>
          <p:nvPr/>
        </p:nvSpPr>
        <p:spPr>
          <a:xfrm>
            <a:off x="163107" y="7395267"/>
            <a:ext cx="3709827" cy="830997"/>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業種ごとの従業者数を面の大きさで示したグラフ。</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製造業</a:t>
            </a:r>
            <a:r>
              <a:rPr kumimoji="1" lang="ja-JP" altLang="en-US" sz="1200" dirty="0">
                <a:latin typeface="メイリオ" panose="020B0604030504040204" pitchFamily="50" charset="-128"/>
                <a:ea typeface="メイリオ" panose="020B0604030504040204" pitchFamily="50" charset="-128"/>
              </a:rPr>
              <a:t>が</a:t>
            </a:r>
            <a:r>
              <a:rPr lang="en-US" altLang="ja-JP" sz="1200" dirty="0">
                <a:latin typeface="メイリオ" panose="020B0604030504040204" pitchFamily="50" charset="-128"/>
                <a:ea typeface="メイリオ" panose="020B0604030504040204" pitchFamily="50" charset="-128"/>
              </a:rPr>
              <a:t>4,880</a:t>
            </a:r>
            <a:r>
              <a:rPr lang="ja-JP" altLang="en-US" sz="1200" dirty="0">
                <a:latin typeface="メイリオ" panose="020B0604030504040204" pitchFamily="50" charset="-128"/>
                <a:ea typeface="メイリオ" panose="020B0604030504040204" pitchFamily="50" charset="-128"/>
              </a:rPr>
              <a:t>人</a:t>
            </a:r>
            <a:r>
              <a:rPr kumimoji="1" lang="ja-JP" altLang="en-US" sz="1200" dirty="0">
                <a:latin typeface="メイリオ" panose="020B0604030504040204" pitchFamily="50" charset="-128"/>
                <a:ea typeface="メイリオ" panose="020B0604030504040204" pitchFamily="50" charset="-128"/>
              </a:rPr>
              <a:t>と最も多く、全体の</a:t>
            </a:r>
            <a:r>
              <a:rPr lang="en-US" altLang="ja-JP" sz="1200" dirty="0">
                <a:latin typeface="メイリオ" panose="020B0604030504040204" pitchFamily="50" charset="-128"/>
                <a:ea typeface="メイリオ" panose="020B0604030504040204" pitchFamily="50" charset="-128"/>
              </a:rPr>
              <a:t>38.1</a:t>
            </a:r>
            <a:r>
              <a:rPr kumimoji="1" lang="ja-JP" altLang="en-US" sz="1200" dirty="0">
                <a:latin typeface="メイリオ" panose="020B0604030504040204" pitchFamily="50" charset="-128"/>
                <a:ea typeface="メイリオ" panose="020B0604030504040204" pitchFamily="50" charset="-128"/>
              </a:rPr>
              <a:t>％を占めている。</a:t>
            </a:r>
            <a:r>
              <a:rPr lang="ja-JP" altLang="en-US" sz="1200" dirty="0">
                <a:latin typeface="メイリオ" panose="020B0604030504040204" pitchFamily="50" charset="-128"/>
                <a:ea typeface="メイリオ" panose="020B0604030504040204" pitchFamily="50" charset="-128"/>
              </a:rPr>
              <a:t>卸・小売</a:t>
            </a:r>
            <a:r>
              <a:rPr kumimoji="1" lang="ja-JP" altLang="en-US" sz="1200" dirty="0">
                <a:latin typeface="メイリオ" panose="020B0604030504040204" pitchFamily="50" charset="-128"/>
                <a:ea typeface="メイリオ" panose="020B0604030504040204" pitchFamily="50" charset="-128"/>
              </a:rPr>
              <a:t>業の</a:t>
            </a:r>
            <a:r>
              <a:rPr lang="en-US" altLang="ja-JP" sz="1200" dirty="0">
                <a:latin typeface="メイリオ" panose="020B0604030504040204" pitchFamily="50" charset="-128"/>
                <a:ea typeface="メイリオ" panose="020B0604030504040204" pitchFamily="50" charset="-128"/>
              </a:rPr>
              <a:t>2,351</a:t>
            </a:r>
            <a:r>
              <a:rPr lang="ja-JP" altLang="en-US" sz="1200" dirty="0">
                <a:latin typeface="メイリオ" panose="020B0604030504040204" pitchFamily="50" charset="-128"/>
                <a:ea typeface="メイリオ" panose="020B0604030504040204" pitchFamily="50" charset="-128"/>
              </a:rPr>
              <a:t>人</a:t>
            </a:r>
            <a:r>
              <a:rPr kumimoji="1"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18.4</a:t>
            </a:r>
            <a:r>
              <a:rPr kumimoji="1" lang="ja-JP" altLang="en-US" sz="1200" dirty="0">
                <a:latin typeface="メイリオ" panose="020B0604030504040204" pitchFamily="50" charset="-128"/>
                <a:ea typeface="メイリオ" panose="020B0604030504040204" pitchFamily="50" charset="-128"/>
              </a:rPr>
              <a:t>％）と医療・福祉の</a:t>
            </a:r>
            <a:r>
              <a:rPr lang="en-US" altLang="ja-JP" sz="1200" dirty="0">
                <a:latin typeface="メイリオ" panose="020B0604030504040204" pitchFamily="50" charset="-128"/>
                <a:ea typeface="メイリオ" panose="020B0604030504040204" pitchFamily="50" charset="-128"/>
              </a:rPr>
              <a:t>1,336</a:t>
            </a:r>
            <a:r>
              <a:rPr lang="ja-JP" altLang="en-US" sz="1200" dirty="0">
                <a:latin typeface="メイリオ" panose="020B0604030504040204" pitchFamily="50" charset="-128"/>
                <a:ea typeface="メイリオ" panose="020B0604030504040204" pitchFamily="50" charset="-128"/>
              </a:rPr>
              <a:t>人</a:t>
            </a:r>
            <a:r>
              <a:rPr kumimoji="1"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10.4</a:t>
            </a:r>
            <a:r>
              <a:rPr kumimoji="1" lang="ja-JP" altLang="en-US" sz="1200" dirty="0">
                <a:latin typeface="メイリオ" panose="020B0604030504040204" pitchFamily="50" charset="-128"/>
                <a:ea typeface="メイリオ" panose="020B0604030504040204" pitchFamily="50" charset="-128"/>
              </a:rPr>
              <a:t>％）がそれに続く。</a:t>
            </a:r>
            <a:endParaRPr kumimoji="1" lang="en-US" altLang="ja-JP" sz="1200" dirty="0">
              <a:latin typeface="メイリオ" panose="020B0604030504040204" pitchFamily="50" charset="-128"/>
              <a:ea typeface="メイリオ" panose="020B0604030504040204" pitchFamily="50" charset="-128"/>
            </a:endParaRPr>
          </a:p>
        </p:txBody>
      </p:sp>
      <p:pic>
        <p:nvPicPr>
          <p:cNvPr id="17" name="図 16">
            <a:extLst>
              <a:ext uri="{FF2B5EF4-FFF2-40B4-BE49-F238E27FC236}">
                <a16:creationId xmlns:a16="http://schemas.microsoft.com/office/drawing/2014/main" id="{479ED24C-75A3-8678-CC98-F73A89C05C82}"/>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3796255" y="5172075"/>
            <a:ext cx="3828812" cy="1831541"/>
          </a:xfrm>
          <a:prstGeom prst="rect">
            <a:avLst/>
          </a:prstGeom>
        </p:spPr>
      </p:pic>
      <p:sp>
        <p:nvSpPr>
          <p:cNvPr id="18" name="テキスト ボックス 17">
            <a:extLst>
              <a:ext uri="{FF2B5EF4-FFF2-40B4-BE49-F238E27FC236}">
                <a16:creationId xmlns:a16="http://schemas.microsoft.com/office/drawing/2014/main" id="{FB8EB7AD-7B4B-6629-2332-7ACABFD8F718}"/>
              </a:ext>
            </a:extLst>
          </p:cNvPr>
          <p:cNvSpPr txBox="1"/>
          <p:nvPr/>
        </p:nvSpPr>
        <p:spPr>
          <a:xfrm>
            <a:off x="3835535" y="7068931"/>
            <a:ext cx="3724680" cy="338554"/>
          </a:xfrm>
          <a:prstGeom prst="rect">
            <a:avLst/>
          </a:prstGeom>
          <a:noFill/>
        </p:spPr>
        <p:txBody>
          <a:bodyPr wrap="square" rtlCol="0">
            <a:spAutoFit/>
          </a:bodyPr>
          <a:lstStyle/>
          <a:p>
            <a:r>
              <a:rPr kumimoji="1" lang="ja-JP" altLang="en-US" sz="1600" b="1" dirty="0">
                <a:solidFill>
                  <a:srgbClr val="0070C0"/>
                </a:solidFill>
                <a:latin typeface="HG丸ｺﾞｼｯｸM-PRO" panose="020F0600000000000000" pitchFamily="50" charset="-128"/>
                <a:ea typeface="HG丸ｺﾞｼｯｸM-PRO" panose="020F0600000000000000" pitchFamily="50" charset="-128"/>
              </a:rPr>
              <a:t>■ 従業者数の推移</a:t>
            </a:r>
          </a:p>
        </p:txBody>
      </p:sp>
      <p:sp>
        <p:nvSpPr>
          <p:cNvPr id="19" name="テキスト ボックス 18">
            <a:extLst>
              <a:ext uri="{FF2B5EF4-FFF2-40B4-BE49-F238E27FC236}">
                <a16:creationId xmlns:a16="http://schemas.microsoft.com/office/drawing/2014/main" id="{DF5AF8FA-F736-2F8D-C08C-B119FC727DB3}"/>
              </a:ext>
            </a:extLst>
          </p:cNvPr>
          <p:cNvSpPr txBox="1"/>
          <p:nvPr/>
        </p:nvSpPr>
        <p:spPr>
          <a:xfrm>
            <a:off x="4003365" y="7407485"/>
            <a:ext cx="3709827" cy="830997"/>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従業員数について、</a:t>
            </a:r>
            <a:r>
              <a:rPr kumimoji="1" lang="en-US" altLang="ja-JP" sz="1200" dirty="0">
                <a:latin typeface="メイリオ" panose="020B0604030504040204" pitchFamily="50" charset="-128"/>
                <a:ea typeface="メイリオ" panose="020B0604030504040204" pitchFamily="50" charset="-128"/>
              </a:rPr>
              <a:t>2009</a:t>
            </a:r>
            <a:r>
              <a:rPr kumimoji="1" lang="ja-JP" altLang="en-US" sz="1200" dirty="0">
                <a:latin typeface="メイリオ" panose="020B0604030504040204" pitchFamily="50" charset="-128"/>
                <a:ea typeface="メイリオ" panose="020B0604030504040204" pitchFamily="50" charset="-128"/>
              </a:rPr>
              <a:t>年は</a:t>
            </a:r>
            <a:r>
              <a:rPr kumimoji="1" lang="en-US" altLang="ja-JP" sz="1200" dirty="0">
                <a:latin typeface="メイリオ" panose="020B0604030504040204" pitchFamily="50" charset="-128"/>
                <a:ea typeface="メイリオ" panose="020B0604030504040204" pitchFamily="50" charset="-128"/>
              </a:rPr>
              <a:t>13,549</a:t>
            </a:r>
            <a:r>
              <a:rPr kumimoji="1" lang="ja-JP" altLang="en-US" sz="1200" dirty="0">
                <a:latin typeface="メイリオ" panose="020B0604030504040204" pitchFamily="50" charset="-128"/>
                <a:ea typeface="メイリオ" panose="020B0604030504040204" pitchFamily="50" charset="-128"/>
              </a:rPr>
              <a:t>人であったのに対し、</a:t>
            </a:r>
            <a:r>
              <a:rPr kumimoji="1" lang="en-US" altLang="ja-JP" sz="1200" dirty="0">
                <a:latin typeface="メイリオ" panose="020B0604030504040204" pitchFamily="50" charset="-128"/>
                <a:ea typeface="メイリオ" panose="020B0604030504040204" pitchFamily="50" charset="-128"/>
              </a:rPr>
              <a:t>2016</a:t>
            </a:r>
            <a:r>
              <a:rPr kumimoji="1" lang="ja-JP" altLang="en-US" sz="1200" dirty="0">
                <a:latin typeface="メイリオ" panose="020B0604030504040204" pitchFamily="50" charset="-128"/>
                <a:ea typeface="メイリオ" panose="020B0604030504040204" pitchFamily="50" charset="-128"/>
              </a:rPr>
              <a:t>年は</a:t>
            </a:r>
            <a:r>
              <a:rPr kumimoji="1" lang="en-US" altLang="ja-JP" sz="1200" dirty="0">
                <a:latin typeface="メイリオ" panose="020B0604030504040204" pitchFamily="50" charset="-128"/>
                <a:ea typeface="メイリオ" panose="020B0604030504040204" pitchFamily="50" charset="-128"/>
              </a:rPr>
              <a:t>12,804</a:t>
            </a:r>
            <a:r>
              <a:rPr kumimoji="1" lang="ja-JP" altLang="en-US" sz="1200" dirty="0">
                <a:latin typeface="メイリオ" panose="020B0604030504040204" pitchFamily="50" charset="-128"/>
                <a:ea typeface="メイリオ" panose="020B0604030504040204" pitchFamily="50" charset="-128"/>
              </a:rPr>
              <a:t>人と▲</a:t>
            </a:r>
            <a:r>
              <a:rPr kumimoji="1" lang="en-US" altLang="ja-JP" sz="1200" dirty="0">
                <a:latin typeface="メイリオ" panose="020B0604030504040204" pitchFamily="50" charset="-128"/>
                <a:ea typeface="メイリオ" panose="020B0604030504040204" pitchFamily="50" charset="-128"/>
              </a:rPr>
              <a:t>5.5</a:t>
            </a:r>
            <a:r>
              <a:rPr kumimoji="1" lang="ja-JP" altLang="en-US" sz="1200" dirty="0">
                <a:latin typeface="メイリオ" panose="020B0604030504040204" pitchFamily="50" charset="-128"/>
                <a:ea typeface="メイリオ" panose="020B0604030504040204" pitchFamily="50" charset="-128"/>
              </a:rPr>
              <a:t>％に変化している。同じ県北地区の福島市は▲</a:t>
            </a:r>
            <a:r>
              <a:rPr kumimoji="1" lang="en-US" altLang="ja-JP" sz="1200" dirty="0">
                <a:latin typeface="メイリオ" panose="020B0604030504040204" pitchFamily="50" charset="-128"/>
                <a:ea typeface="メイリオ" panose="020B0604030504040204" pitchFamily="50" charset="-128"/>
              </a:rPr>
              <a:t>4.6</a:t>
            </a:r>
            <a:r>
              <a:rPr kumimoji="1" lang="ja-JP" altLang="en-US" sz="1200" dirty="0">
                <a:latin typeface="メイリオ" panose="020B0604030504040204" pitchFamily="50" charset="-128"/>
                <a:ea typeface="メイリオ" panose="020B0604030504040204" pitchFamily="50" charset="-128"/>
              </a:rPr>
              <a:t>％となっており、伊達郡は減少幅が大きいことが読み取れる。</a:t>
            </a:r>
            <a:endParaRPr kumimoji="1" lang="en-US" altLang="ja-JP" sz="1200" dirty="0">
              <a:latin typeface="メイリオ" panose="020B0604030504040204" pitchFamily="50" charset="-128"/>
              <a:ea typeface="メイリオ" panose="020B0604030504040204" pitchFamily="50" charset="-128"/>
            </a:endParaRPr>
          </a:p>
        </p:txBody>
      </p:sp>
      <p:cxnSp>
        <p:nvCxnSpPr>
          <p:cNvPr id="20" name="直線コネクタ 19">
            <a:extLst>
              <a:ext uri="{FF2B5EF4-FFF2-40B4-BE49-F238E27FC236}">
                <a16:creationId xmlns:a16="http://schemas.microsoft.com/office/drawing/2014/main" id="{61B2E4BF-4C1D-B67E-11D6-809DF6809A16}"/>
              </a:ext>
            </a:extLst>
          </p:cNvPr>
          <p:cNvCxnSpPr/>
          <p:nvPr/>
        </p:nvCxnSpPr>
        <p:spPr>
          <a:xfrm>
            <a:off x="122128" y="8247424"/>
            <a:ext cx="7501612" cy="0"/>
          </a:xfrm>
          <a:prstGeom prst="line">
            <a:avLst/>
          </a:prstGeom>
          <a:ln>
            <a:solidFill>
              <a:schemeClr val="accent1"/>
            </a:solidFill>
            <a:prstDash val="sysDot"/>
          </a:ln>
        </p:spPr>
        <p:style>
          <a:lnRef idx="1">
            <a:schemeClr val="accent1"/>
          </a:lnRef>
          <a:fillRef idx="0">
            <a:schemeClr val="accent1"/>
          </a:fillRef>
          <a:effectRef idx="0">
            <a:schemeClr val="accent1"/>
          </a:effectRef>
          <a:fontRef idx="minor">
            <a:schemeClr val="tx1"/>
          </a:fontRef>
        </p:style>
      </p:cxnSp>
      <p:pic>
        <p:nvPicPr>
          <p:cNvPr id="23" name="図 22">
            <a:extLst>
              <a:ext uri="{FF2B5EF4-FFF2-40B4-BE49-F238E27FC236}">
                <a16:creationId xmlns:a16="http://schemas.microsoft.com/office/drawing/2014/main" id="{0B71538B-727C-F704-C7FF-5B08A43AC79A}"/>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163107" y="8373464"/>
            <a:ext cx="4819787" cy="2341204"/>
          </a:xfrm>
          <a:prstGeom prst="rect">
            <a:avLst/>
          </a:prstGeom>
        </p:spPr>
      </p:pic>
      <p:sp>
        <p:nvSpPr>
          <p:cNvPr id="24" name="テキスト ボックス 23">
            <a:extLst>
              <a:ext uri="{FF2B5EF4-FFF2-40B4-BE49-F238E27FC236}">
                <a16:creationId xmlns:a16="http://schemas.microsoft.com/office/drawing/2014/main" id="{A05AB20A-CFC1-0F18-8956-070CEA0FE4C5}"/>
              </a:ext>
            </a:extLst>
          </p:cNvPr>
          <p:cNvSpPr txBox="1"/>
          <p:nvPr/>
        </p:nvSpPr>
        <p:spPr>
          <a:xfrm>
            <a:off x="4752325" y="8329164"/>
            <a:ext cx="2670553" cy="584775"/>
          </a:xfrm>
          <a:prstGeom prst="rect">
            <a:avLst/>
          </a:prstGeom>
          <a:noFill/>
        </p:spPr>
        <p:txBody>
          <a:bodyPr wrap="square" rtlCol="0">
            <a:spAutoFit/>
          </a:bodyPr>
          <a:lstStyle/>
          <a:p>
            <a:r>
              <a:rPr kumimoji="1" lang="ja-JP" altLang="en-US" sz="1600" b="1" dirty="0">
                <a:solidFill>
                  <a:srgbClr val="0070C0"/>
                </a:solidFill>
                <a:latin typeface="HG丸ｺﾞｼｯｸM-PRO" panose="020F0600000000000000" pitchFamily="50" charset="-128"/>
                <a:ea typeface="HG丸ｺﾞｼｯｸM-PRO" panose="020F0600000000000000" pitchFamily="50" charset="-128"/>
              </a:rPr>
              <a:t>■ 地域内産業の構成割合</a:t>
            </a:r>
            <a:endParaRPr kumimoji="1" lang="en-US" altLang="ja-JP" sz="1600" b="1" dirty="0">
              <a:solidFill>
                <a:srgbClr val="0070C0"/>
              </a:solidFill>
              <a:latin typeface="HG丸ｺﾞｼｯｸM-PRO" panose="020F0600000000000000" pitchFamily="50" charset="-128"/>
              <a:ea typeface="HG丸ｺﾞｼｯｸM-PRO" panose="020F0600000000000000" pitchFamily="50" charset="-128"/>
            </a:endParaRPr>
          </a:p>
          <a:p>
            <a:r>
              <a:rPr lang="ja-JP" altLang="en-US" sz="1600" b="1" dirty="0">
                <a:solidFill>
                  <a:srgbClr val="0070C0"/>
                </a:solidFill>
                <a:latin typeface="HG丸ｺﾞｼｯｸM-PRO" panose="020F0600000000000000" pitchFamily="50" charset="-128"/>
                <a:ea typeface="HG丸ｺﾞｼｯｸM-PRO" panose="020F0600000000000000" pitchFamily="50" charset="-128"/>
              </a:rPr>
              <a:t>　　　　</a:t>
            </a:r>
            <a:r>
              <a:rPr kumimoji="1" lang="en-US" altLang="ja-JP" sz="1100" b="1" dirty="0">
                <a:solidFill>
                  <a:srgbClr val="0070C0"/>
                </a:solidFill>
                <a:latin typeface="HG丸ｺﾞｼｯｸM-PRO" panose="020F0600000000000000" pitchFamily="50" charset="-128"/>
                <a:ea typeface="HG丸ｺﾞｼｯｸM-PRO" panose="020F0600000000000000" pitchFamily="50" charset="-128"/>
              </a:rPr>
              <a:t>【</a:t>
            </a:r>
            <a:r>
              <a:rPr kumimoji="1" lang="ja-JP" altLang="en-US" sz="1100" b="1" dirty="0">
                <a:solidFill>
                  <a:srgbClr val="0070C0"/>
                </a:solidFill>
                <a:latin typeface="HG丸ｺﾞｼｯｸM-PRO" panose="020F0600000000000000" pitchFamily="50" charset="-128"/>
                <a:ea typeface="HG丸ｺﾞｼｯｸM-PRO" panose="020F0600000000000000" pitchFamily="50" charset="-128"/>
              </a:rPr>
              <a:t>生産額</a:t>
            </a:r>
            <a:r>
              <a:rPr kumimoji="1" lang="en-US" altLang="ja-JP" sz="1100" b="1" dirty="0">
                <a:solidFill>
                  <a:srgbClr val="0070C0"/>
                </a:solidFill>
                <a:latin typeface="HG丸ｺﾞｼｯｸM-PRO" panose="020F0600000000000000" pitchFamily="50" charset="-128"/>
                <a:ea typeface="HG丸ｺﾞｼｯｸM-PRO" panose="020F0600000000000000" pitchFamily="50" charset="-128"/>
              </a:rPr>
              <a:t>】</a:t>
            </a:r>
            <a:r>
              <a:rPr kumimoji="1" lang="ja-JP" altLang="en-US" sz="1100" b="1" dirty="0">
                <a:solidFill>
                  <a:srgbClr val="0070C0"/>
                </a:solidFill>
                <a:latin typeface="HG丸ｺﾞｼｯｸM-PRO" panose="020F0600000000000000" pitchFamily="50" charset="-128"/>
                <a:ea typeface="HG丸ｺﾞｼｯｸM-PRO" panose="020F0600000000000000" pitchFamily="50" charset="-128"/>
              </a:rPr>
              <a:t>（</a:t>
            </a:r>
            <a:r>
              <a:rPr kumimoji="1" lang="en-US" altLang="ja-JP" sz="1100" b="1" dirty="0">
                <a:solidFill>
                  <a:srgbClr val="0070C0"/>
                </a:solidFill>
                <a:latin typeface="HG丸ｺﾞｼｯｸM-PRO" panose="020F0600000000000000" pitchFamily="50" charset="-128"/>
                <a:ea typeface="HG丸ｺﾞｼｯｸM-PRO" panose="020F0600000000000000" pitchFamily="50" charset="-128"/>
              </a:rPr>
              <a:t>2018</a:t>
            </a:r>
            <a:r>
              <a:rPr kumimoji="1" lang="ja-JP" altLang="en-US" sz="1100" b="1" dirty="0">
                <a:solidFill>
                  <a:srgbClr val="0070C0"/>
                </a:solidFill>
                <a:latin typeface="HG丸ｺﾞｼｯｸM-PRO" panose="020F0600000000000000" pitchFamily="50" charset="-128"/>
                <a:ea typeface="HG丸ｺﾞｼｯｸM-PRO" panose="020F0600000000000000" pitchFamily="50" charset="-128"/>
              </a:rPr>
              <a:t>年）</a:t>
            </a:r>
            <a:endParaRPr kumimoji="1" lang="ja-JP" altLang="en-US" sz="1600" b="1" dirty="0">
              <a:solidFill>
                <a:srgbClr val="0070C0"/>
              </a:solidFill>
              <a:latin typeface="HG丸ｺﾞｼｯｸM-PRO" panose="020F0600000000000000" pitchFamily="50" charset="-128"/>
              <a:ea typeface="HG丸ｺﾞｼｯｸM-PRO" panose="020F0600000000000000" pitchFamily="50" charset="-128"/>
            </a:endParaRPr>
          </a:p>
        </p:txBody>
      </p:sp>
      <p:sp>
        <p:nvSpPr>
          <p:cNvPr id="25" name="テキスト ボックス 24">
            <a:extLst>
              <a:ext uri="{FF2B5EF4-FFF2-40B4-BE49-F238E27FC236}">
                <a16:creationId xmlns:a16="http://schemas.microsoft.com/office/drawing/2014/main" id="{DC7C88C4-5091-E1D0-6B26-E44359025776}"/>
              </a:ext>
            </a:extLst>
          </p:cNvPr>
          <p:cNvSpPr txBox="1"/>
          <p:nvPr/>
        </p:nvSpPr>
        <p:spPr>
          <a:xfrm>
            <a:off x="4752325" y="8913940"/>
            <a:ext cx="2871415" cy="1569660"/>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伊達郡３町の産業の構成割合を県および全国平均と比較したグラフ。</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国見町は特に１次産業が</a:t>
            </a:r>
            <a:r>
              <a:rPr kumimoji="1" lang="en-US" altLang="ja-JP" sz="1200" dirty="0">
                <a:latin typeface="メイリオ" panose="020B0604030504040204" pitchFamily="50" charset="-128"/>
                <a:ea typeface="メイリオ" panose="020B0604030504040204" pitchFamily="50" charset="-128"/>
              </a:rPr>
              <a:t>11.7</a:t>
            </a:r>
            <a:r>
              <a:rPr kumimoji="1" lang="ja-JP" altLang="en-US" sz="1200" dirty="0">
                <a:latin typeface="メイリオ" panose="020B0604030504040204" pitchFamily="50" charset="-128"/>
                <a:ea typeface="メイリオ" panose="020B0604030504040204" pitchFamily="50" charset="-128"/>
              </a:rPr>
              <a:t>％と他地域に比べて大きい割合となっている。</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一方、桑折町は２次産業で約８割を占めており、近い地域でも産業の構成比には大きな差があることが読み取れる。</a:t>
            </a:r>
            <a:endParaRPr lang="en-US" altLang="ja-JP" sz="1200" dirty="0">
              <a:latin typeface="メイリオ" panose="020B0604030504040204" pitchFamily="50" charset="-128"/>
              <a:ea typeface="メイリオ" panose="020B0604030504040204" pitchFamily="50" charset="-128"/>
            </a:endParaRPr>
          </a:p>
          <a:p>
            <a:endParaRPr kumimoji="1" lang="en-US" altLang="ja-JP"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19243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D53325C-5D44-56D9-46E9-57618E08B399}"/>
              </a:ext>
            </a:extLst>
          </p:cNvPr>
          <p:cNvSpPr txBox="1"/>
          <p:nvPr/>
        </p:nvSpPr>
        <p:spPr>
          <a:xfrm>
            <a:off x="256335" y="169816"/>
            <a:ext cx="4408894" cy="523220"/>
          </a:xfrm>
          <a:prstGeom prst="rect">
            <a:avLst/>
          </a:prstGeom>
          <a:noFill/>
        </p:spPr>
        <p:txBody>
          <a:bodyPr wrap="square" rtlCol="0">
            <a:spAutoFit/>
          </a:bodyPr>
          <a:lstStyle/>
          <a:p>
            <a:r>
              <a:rPr kumimoji="1" lang="ja-JP" altLang="en-US" sz="2800" b="1" dirty="0">
                <a:solidFill>
                  <a:srgbClr val="0070C0"/>
                </a:solidFill>
                <a:latin typeface="メイリオ" panose="020B0604030504040204" pitchFamily="50" charset="-128"/>
                <a:ea typeface="メイリオ" panose="020B0604030504040204" pitchFamily="50" charset="-128"/>
              </a:rPr>
              <a:t>卸・小売業に関する情報</a:t>
            </a:r>
          </a:p>
        </p:txBody>
      </p:sp>
      <p:cxnSp>
        <p:nvCxnSpPr>
          <p:cNvPr id="3" name="直線コネクタ 2">
            <a:extLst>
              <a:ext uri="{FF2B5EF4-FFF2-40B4-BE49-F238E27FC236}">
                <a16:creationId xmlns:a16="http://schemas.microsoft.com/office/drawing/2014/main" id="{70243D9B-5CBA-B853-BA7B-955896E56CBD}"/>
              </a:ext>
            </a:extLst>
          </p:cNvPr>
          <p:cNvCxnSpPr/>
          <p:nvPr/>
        </p:nvCxnSpPr>
        <p:spPr>
          <a:xfrm>
            <a:off x="345988" y="641489"/>
            <a:ext cx="5231852"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5" name="図 4">
            <a:extLst>
              <a:ext uri="{FF2B5EF4-FFF2-40B4-BE49-F238E27FC236}">
                <a16:creationId xmlns:a16="http://schemas.microsoft.com/office/drawing/2014/main" id="{5889CC34-22D6-798F-17F7-AA458253D5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988" y="693036"/>
            <a:ext cx="4384556" cy="2141602"/>
          </a:xfrm>
          <a:prstGeom prst="rect">
            <a:avLst/>
          </a:prstGeom>
        </p:spPr>
      </p:pic>
      <p:sp>
        <p:nvSpPr>
          <p:cNvPr id="6" name="テキスト ボックス 5">
            <a:extLst>
              <a:ext uri="{FF2B5EF4-FFF2-40B4-BE49-F238E27FC236}">
                <a16:creationId xmlns:a16="http://schemas.microsoft.com/office/drawing/2014/main" id="{24FE4A39-3634-4EF8-807C-4DB70FB421F4}"/>
              </a:ext>
            </a:extLst>
          </p:cNvPr>
          <p:cNvSpPr txBox="1"/>
          <p:nvPr/>
        </p:nvSpPr>
        <p:spPr>
          <a:xfrm>
            <a:off x="4050895" y="744582"/>
            <a:ext cx="3724680" cy="338554"/>
          </a:xfrm>
          <a:prstGeom prst="rect">
            <a:avLst/>
          </a:prstGeom>
          <a:noFill/>
        </p:spPr>
        <p:txBody>
          <a:bodyPr wrap="square" rtlCol="0">
            <a:spAutoFit/>
          </a:bodyPr>
          <a:lstStyle/>
          <a:p>
            <a:r>
              <a:rPr kumimoji="1" lang="ja-JP" altLang="en-US" sz="1600" b="1" dirty="0">
                <a:solidFill>
                  <a:srgbClr val="0070C0"/>
                </a:solidFill>
                <a:latin typeface="HG丸ｺﾞｼｯｸM-PRO" panose="020F0600000000000000" pitchFamily="50" charset="-128"/>
                <a:ea typeface="HG丸ｺﾞｼｯｸM-PRO" panose="020F0600000000000000" pitchFamily="50" charset="-128"/>
              </a:rPr>
              <a:t>■ 年間商品販売額の推移</a:t>
            </a:r>
            <a:r>
              <a:rPr kumimoji="1" lang="ja-JP" altLang="en-US" sz="1100" b="1" dirty="0">
                <a:solidFill>
                  <a:srgbClr val="0070C0"/>
                </a:solidFill>
                <a:latin typeface="HG丸ｺﾞｼｯｸM-PRO" panose="020F0600000000000000" pitchFamily="50" charset="-128"/>
                <a:ea typeface="HG丸ｺﾞｼｯｸM-PRO" panose="020F0600000000000000" pitchFamily="50" charset="-128"/>
              </a:rPr>
              <a:t>（</a:t>
            </a:r>
            <a:r>
              <a:rPr kumimoji="1" lang="en-US" altLang="ja-JP" sz="1100" b="1" dirty="0">
                <a:solidFill>
                  <a:srgbClr val="0070C0"/>
                </a:solidFill>
                <a:latin typeface="HG丸ｺﾞｼｯｸM-PRO" panose="020F0600000000000000" pitchFamily="50" charset="-128"/>
                <a:ea typeface="HG丸ｺﾞｼｯｸM-PRO" panose="020F0600000000000000" pitchFamily="50" charset="-128"/>
              </a:rPr>
              <a:t>2016</a:t>
            </a:r>
            <a:r>
              <a:rPr kumimoji="1" lang="ja-JP" altLang="en-US" sz="1100" b="1" dirty="0">
                <a:solidFill>
                  <a:srgbClr val="0070C0"/>
                </a:solidFill>
                <a:latin typeface="HG丸ｺﾞｼｯｸM-PRO" panose="020F0600000000000000" pitchFamily="50" charset="-128"/>
                <a:ea typeface="HG丸ｺﾞｼｯｸM-PRO" panose="020F0600000000000000" pitchFamily="50" charset="-128"/>
              </a:rPr>
              <a:t>年）</a:t>
            </a:r>
          </a:p>
        </p:txBody>
      </p:sp>
      <p:sp>
        <p:nvSpPr>
          <p:cNvPr id="7" name="テキスト ボックス 6">
            <a:extLst>
              <a:ext uri="{FF2B5EF4-FFF2-40B4-BE49-F238E27FC236}">
                <a16:creationId xmlns:a16="http://schemas.microsoft.com/office/drawing/2014/main" id="{300FB6C8-3412-68AB-5C76-79C82DBC95A3}"/>
              </a:ext>
            </a:extLst>
          </p:cNvPr>
          <p:cNvSpPr txBox="1"/>
          <p:nvPr/>
        </p:nvSpPr>
        <p:spPr>
          <a:xfrm>
            <a:off x="4725625" y="1083136"/>
            <a:ext cx="2863896" cy="1569660"/>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伊達郡３町の卸・小売業の年間商品販売額の推移を示したグラフ。</a:t>
            </a:r>
            <a:endParaRPr lang="en-US" altLang="ja-JP" sz="1200" dirty="0">
              <a:latin typeface="メイリオ" panose="020B0604030504040204" pitchFamily="50" charset="-128"/>
              <a:ea typeface="メイリオ" panose="020B0604030504040204" pitchFamily="50" charset="-128"/>
            </a:endParaRPr>
          </a:p>
          <a:p>
            <a:r>
              <a:rPr kumimoji="1" lang="en-US" altLang="ja-JP" sz="1200" dirty="0">
                <a:latin typeface="メイリオ" panose="020B0604030504040204" pitchFamily="50" charset="-128"/>
                <a:ea typeface="メイリオ" panose="020B0604030504040204" pitchFamily="50" charset="-128"/>
              </a:rPr>
              <a:t>2012</a:t>
            </a:r>
            <a:r>
              <a:rPr kumimoji="1" lang="ja-JP" altLang="en-US" sz="1200" dirty="0">
                <a:latin typeface="メイリオ" panose="020B0604030504040204" pitchFamily="50" charset="-128"/>
                <a:ea typeface="メイリオ" panose="020B0604030504040204" pitchFamily="50" charset="-128"/>
              </a:rPr>
              <a:t>年から</a:t>
            </a:r>
            <a:r>
              <a:rPr kumimoji="1" lang="en-US" altLang="ja-JP" sz="1200" dirty="0">
                <a:latin typeface="メイリオ" panose="020B0604030504040204" pitchFamily="50" charset="-128"/>
                <a:ea typeface="メイリオ" panose="020B0604030504040204" pitchFamily="50" charset="-128"/>
              </a:rPr>
              <a:t>2016</a:t>
            </a:r>
            <a:r>
              <a:rPr kumimoji="1" lang="ja-JP" altLang="en-US" sz="1200" dirty="0">
                <a:latin typeface="メイリオ" panose="020B0604030504040204" pitchFamily="50" charset="-128"/>
                <a:ea typeface="メイリオ" panose="020B0604030504040204" pitchFamily="50" charset="-128"/>
              </a:rPr>
              <a:t>年の期間、国見町では販売額が減少し続けているが、桑折町・川俣町では増加に転じており、伊達郡内でも地域における景況感・消費マインドの違いがあることが読み取れる。</a:t>
            </a:r>
            <a:endParaRPr kumimoji="1" lang="en-US" altLang="ja-JP" sz="1200" dirty="0">
              <a:latin typeface="メイリオ" panose="020B0604030504040204" pitchFamily="50" charset="-128"/>
              <a:ea typeface="メイリオ" panose="020B0604030504040204" pitchFamily="50" charset="-128"/>
            </a:endParaRPr>
          </a:p>
        </p:txBody>
      </p:sp>
      <p:pic>
        <p:nvPicPr>
          <p:cNvPr id="9" name="図 8">
            <a:extLst>
              <a:ext uri="{FF2B5EF4-FFF2-40B4-BE49-F238E27FC236}">
                <a16:creationId xmlns:a16="http://schemas.microsoft.com/office/drawing/2014/main" id="{EB36A265-CFB6-8E6C-65ED-E5630B67B5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895" y="3058039"/>
            <a:ext cx="2343174" cy="1373105"/>
          </a:xfrm>
          <a:prstGeom prst="rect">
            <a:avLst/>
          </a:prstGeom>
        </p:spPr>
      </p:pic>
      <p:pic>
        <p:nvPicPr>
          <p:cNvPr id="12" name="図 11">
            <a:extLst>
              <a:ext uri="{FF2B5EF4-FFF2-40B4-BE49-F238E27FC236}">
                <a16:creationId xmlns:a16="http://schemas.microsoft.com/office/drawing/2014/main" id="{C7CFEA42-7A14-F6F9-C9A0-CF3280350C2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612134" y="3073920"/>
            <a:ext cx="2343174" cy="1341342"/>
          </a:xfrm>
          <a:prstGeom prst="rect">
            <a:avLst/>
          </a:prstGeom>
        </p:spPr>
      </p:pic>
      <p:pic>
        <p:nvPicPr>
          <p:cNvPr id="13" name="図 12">
            <a:extLst>
              <a:ext uri="{FF2B5EF4-FFF2-40B4-BE49-F238E27FC236}">
                <a16:creationId xmlns:a16="http://schemas.microsoft.com/office/drawing/2014/main" id="{02AE7117-68CF-1DED-A540-E90BB4F26B46}"/>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5059374" y="3072142"/>
            <a:ext cx="2343174" cy="1344898"/>
          </a:xfrm>
          <a:prstGeom prst="rect">
            <a:avLst/>
          </a:prstGeom>
        </p:spPr>
      </p:pic>
      <p:sp>
        <p:nvSpPr>
          <p:cNvPr id="14" name="テキスト ボックス 13">
            <a:extLst>
              <a:ext uri="{FF2B5EF4-FFF2-40B4-BE49-F238E27FC236}">
                <a16:creationId xmlns:a16="http://schemas.microsoft.com/office/drawing/2014/main" id="{ACC3B459-5984-4FB5-1C21-218C838AFB3F}"/>
              </a:ext>
            </a:extLst>
          </p:cNvPr>
          <p:cNvSpPr txBox="1"/>
          <p:nvPr/>
        </p:nvSpPr>
        <p:spPr>
          <a:xfrm>
            <a:off x="0" y="4398231"/>
            <a:ext cx="3724680" cy="338554"/>
          </a:xfrm>
          <a:prstGeom prst="rect">
            <a:avLst/>
          </a:prstGeom>
          <a:noFill/>
        </p:spPr>
        <p:txBody>
          <a:bodyPr wrap="square" rtlCol="0">
            <a:spAutoFit/>
          </a:bodyPr>
          <a:lstStyle/>
          <a:p>
            <a:r>
              <a:rPr kumimoji="1" lang="ja-JP" altLang="en-US" sz="1600" b="1" dirty="0">
                <a:solidFill>
                  <a:srgbClr val="0070C0"/>
                </a:solidFill>
                <a:latin typeface="HG丸ｺﾞｼｯｸM-PRO" panose="020F0600000000000000" pitchFamily="50" charset="-128"/>
                <a:ea typeface="HG丸ｺﾞｼｯｸM-PRO" panose="020F0600000000000000" pitchFamily="50" charset="-128"/>
              </a:rPr>
              <a:t>■ 事業所数（卸・小売業）の推移</a:t>
            </a:r>
            <a:endParaRPr kumimoji="1" lang="ja-JP" altLang="en-US" sz="1100" b="1" dirty="0">
              <a:solidFill>
                <a:srgbClr val="0070C0"/>
              </a:solidFill>
              <a:latin typeface="HG丸ｺﾞｼｯｸM-PRO" panose="020F0600000000000000" pitchFamily="50" charset="-128"/>
              <a:ea typeface="HG丸ｺﾞｼｯｸM-PRO" panose="020F0600000000000000" pitchFamily="50" charset="-128"/>
            </a:endParaRPr>
          </a:p>
        </p:txBody>
      </p:sp>
      <p:sp>
        <p:nvSpPr>
          <p:cNvPr id="15" name="テキスト ボックス 14">
            <a:extLst>
              <a:ext uri="{FF2B5EF4-FFF2-40B4-BE49-F238E27FC236}">
                <a16:creationId xmlns:a16="http://schemas.microsoft.com/office/drawing/2014/main" id="{E7BAD06C-621B-A345-D50B-177A7590CFA7}"/>
              </a:ext>
            </a:extLst>
          </p:cNvPr>
          <p:cNvSpPr txBox="1"/>
          <p:nvPr/>
        </p:nvSpPr>
        <p:spPr>
          <a:xfrm>
            <a:off x="510812" y="3635933"/>
            <a:ext cx="736963" cy="276999"/>
          </a:xfrm>
          <a:prstGeom prst="rect">
            <a:avLst/>
          </a:prstGeom>
          <a:noFill/>
          <a:ln>
            <a:solidFill>
              <a:schemeClr val="accent5">
                <a:lumMod val="60000"/>
                <a:lumOff val="40000"/>
              </a:schemeClr>
            </a:solidFill>
          </a:ln>
        </p:spPr>
        <p:txBody>
          <a:bodyPr wrap="square" rtlCol="0">
            <a:spAutoFit/>
          </a:bodyPr>
          <a:lstStyle/>
          <a:p>
            <a:pPr algn="ctr"/>
            <a:r>
              <a:rPr kumimoji="1" lang="ja-JP" altLang="en-US" sz="1200" dirty="0">
                <a:solidFill>
                  <a:schemeClr val="accent5">
                    <a:lumMod val="60000"/>
                    <a:lumOff val="40000"/>
                  </a:schemeClr>
                </a:solidFill>
              </a:rPr>
              <a:t>桑折町</a:t>
            </a:r>
            <a:endParaRPr kumimoji="1" lang="ja-JP" altLang="en-US" sz="1400" dirty="0">
              <a:solidFill>
                <a:schemeClr val="accent5">
                  <a:lumMod val="60000"/>
                  <a:lumOff val="40000"/>
                </a:schemeClr>
              </a:solidFill>
            </a:endParaRPr>
          </a:p>
        </p:txBody>
      </p:sp>
      <p:sp>
        <p:nvSpPr>
          <p:cNvPr id="16" name="テキスト ボックス 15">
            <a:extLst>
              <a:ext uri="{FF2B5EF4-FFF2-40B4-BE49-F238E27FC236}">
                <a16:creationId xmlns:a16="http://schemas.microsoft.com/office/drawing/2014/main" id="{A2C8B835-9BF2-68E1-2B64-21598026C1A1}"/>
              </a:ext>
            </a:extLst>
          </p:cNvPr>
          <p:cNvSpPr txBox="1"/>
          <p:nvPr/>
        </p:nvSpPr>
        <p:spPr>
          <a:xfrm>
            <a:off x="2901611" y="3634090"/>
            <a:ext cx="736963" cy="276999"/>
          </a:xfrm>
          <a:prstGeom prst="rect">
            <a:avLst/>
          </a:prstGeom>
          <a:noFill/>
          <a:ln>
            <a:solidFill>
              <a:schemeClr val="accent5">
                <a:lumMod val="75000"/>
              </a:schemeClr>
            </a:solidFill>
          </a:ln>
        </p:spPr>
        <p:txBody>
          <a:bodyPr wrap="square" rtlCol="0">
            <a:spAutoFit/>
          </a:bodyPr>
          <a:lstStyle/>
          <a:p>
            <a:pPr algn="ctr"/>
            <a:r>
              <a:rPr kumimoji="1" lang="ja-JP" altLang="en-US" sz="1200" dirty="0">
                <a:solidFill>
                  <a:srgbClr val="0070C0"/>
                </a:solidFill>
              </a:rPr>
              <a:t>国見町</a:t>
            </a:r>
            <a:endParaRPr kumimoji="1" lang="ja-JP" altLang="en-US" sz="1400" dirty="0">
              <a:solidFill>
                <a:srgbClr val="0070C0"/>
              </a:solidFill>
            </a:endParaRPr>
          </a:p>
        </p:txBody>
      </p:sp>
      <p:sp>
        <p:nvSpPr>
          <p:cNvPr id="17" name="テキスト ボックス 16">
            <a:extLst>
              <a:ext uri="{FF2B5EF4-FFF2-40B4-BE49-F238E27FC236}">
                <a16:creationId xmlns:a16="http://schemas.microsoft.com/office/drawing/2014/main" id="{86F12708-8F09-7A20-B85B-A0D7F4FF9ECA}"/>
              </a:ext>
            </a:extLst>
          </p:cNvPr>
          <p:cNvSpPr txBox="1"/>
          <p:nvPr/>
        </p:nvSpPr>
        <p:spPr>
          <a:xfrm>
            <a:off x="5420610" y="3606091"/>
            <a:ext cx="736963" cy="276999"/>
          </a:xfrm>
          <a:prstGeom prst="rect">
            <a:avLst/>
          </a:prstGeom>
          <a:noFill/>
          <a:ln>
            <a:solidFill>
              <a:srgbClr val="CC9900"/>
            </a:solidFill>
          </a:ln>
        </p:spPr>
        <p:txBody>
          <a:bodyPr wrap="square" rtlCol="0">
            <a:spAutoFit/>
          </a:bodyPr>
          <a:lstStyle/>
          <a:p>
            <a:pPr algn="ctr"/>
            <a:r>
              <a:rPr lang="ja-JP" altLang="en-US" sz="1200" dirty="0">
                <a:solidFill>
                  <a:srgbClr val="CC9900"/>
                </a:solidFill>
              </a:rPr>
              <a:t>川俣</a:t>
            </a:r>
            <a:r>
              <a:rPr kumimoji="1" lang="ja-JP" altLang="en-US" sz="1200" dirty="0">
                <a:solidFill>
                  <a:srgbClr val="CC9900"/>
                </a:solidFill>
              </a:rPr>
              <a:t>町</a:t>
            </a:r>
            <a:endParaRPr kumimoji="1" lang="ja-JP" altLang="en-US" sz="1400" dirty="0">
              <a:solidFill>
                <a:srgbClr val="CC9900"/>
              </a:solidFill>
            </a:endParaRPr>
          </a:p>
        </p:txBody>
      </p:sp>
      <p:sp>
        <p:nvSpPr>
          <p:cNvPr id="18" name="テキスト ボックス 17">
            <a:extLst>
              <a:ext uri="{FF2B5EF4-FFF2-40B4-BE49-F238E27FC236}">
                <a16:creationId xmlns:a16="http://schemas.microsoft.com/office/drawing/2014/main" id="{44A2654B-42E1-A786-BA64-A596CA4A140E}"/>
              </a:ext>
            </a:extLst>
          </p:cNvPr>
          <p:cNvSpPr txBox="1"/>
          <p:nvPr/>
        </p:nvSpPr>
        <p:spPr>
          <a:xfrm>
            <a:off x="153059" y="4670426"/>
            <a:ext cx="7436462" cy="646331"/>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各町の卸・小売業の事業所数の推移を示したグラフ。</a:t>
            </a:r>
            <a:r>
              <a:rPr kumimoji="1" lang="en-US" altLang="ja-JP" sz="1200" dirty="0">
                <a:latin typeface="メイリオ" panose="020B0604030504040204" pitchFamily="50" charset="-128"/>
                <a:ea typeface="メイリオ" panose="020B0604030504040204" pitchFamily="50" charset="-128"/>
              </a:rPr>
              <a:t>2016</a:t>
            </a:r>
            <a:r>
              <a:rPr kumimoji="1" lang="ja-JP" altLang="en-US" sz="1200" dirty="0">
                <a:latin typeface="メイリオ" panose="020B0604030504040204" pitchFamily="50" charset="-128"/>
                <a:ea typeface="メイリオ" panose="020B0604030504040204" pitchFamily="50" charset="-128"/>
              </a:rPr>
              <a:t>年時点ではいずれの町でも卸売業者数は大きな変動が無いものの、小売業者の減少が目立つ。</a:t>
            </a:r>
            <a:r>
              <a:rPr kumimoji="1" lang="en-US" altLang="ja-JP" sz="1200" dirty="0">
                <a:latin typeface="メイリオ" panose="020B0604030504040204" pitchFamily="50" charset="-128"/>
                <a:ea typeface="メイリオ" panose="020B0604030504040204" pitchFamily="50" charset="-128"/>
              </a:rPr>
              <a:t>9</a:t>
            </a:r>
            <a:r>
              <a:rPr kumimoji="1" lang="ja-JP" altLang="en-US" sz="1200" dirty="0">
                <a:latin typeface="メイリオ" panose="020B0604030504040204" pitchFamily="50" charset="-128"/>
                <a:ea typeface="メイリオ" panose="020B0604030504040204" pitchFamily="50" charset="-128"/>
              </a:rPr>
              <a:t>年前の</a:t>
            </a:r>
            <a:r>
              <a:rPr kumimoji="1" lang="en-US" altLang="ja-JP" sz="1200" dirty="0">
                <a:latin typeface="メイリオ" panose="020B0604030504040204" pitchFamily="50" charset="-128"/>
                <a:ea typeface="メイリオ" panose="020B0604030504040204" pitchFamily="50" charset="-128"/>
              </a:rPr>
              <a:t>2007</a:t>
            </a:r>
            <a:r>
              <a:rPr kumimoji="1" lang="ja-JP" altLang="en-US" sz="1200" dirty="0">
                <a:latin typeface="メイリオ" panose="020B0604030504040204" pitchFamily="50" charset="-128"/>
                <a:ea typeface="メイリオ" panose="020B0604030504040204" pitchFamily="50" charset="-128"/>
              </a:rPr>
              <a:t>年と比較すると３町平均で▲</a:t>
            </a:r>
            <a:r>
              <a:rPr kumimoji="1" lang="en-US" altLang="ja-JP" sz="1200" dirty="0">
                <a:latin typeface="メイリオ" panose="020B0604030504040204" pitchFamily="50" charset="-128"/>
                <a:ea typeface="メイリオ" panose="020B0604030504040204" pitchFamily="50" charset="-128"/>
              </a:rPr>
              <a:t>31.4</a:t>
            </a:r>
            <a:r>
              <a:rPr kumimoji="1" lang="ja-JP" altLang="en-US" sz="1200" dirty="0">
                <a:latin typeface="メイリオ" panose="020B0604030504040204" pitchFamily="50" charset="-128"/>
                <a:ea typeface="メイリオ" panose="020B0604030504040204" pitchFamily="50" charset="-128"/>
              </a:rPr>
              <a:t>％となっており、少子高齢化により廃業などが増えたことによるものと推測される。</a:t>
            </a:r>
            <a:endParaRPr kumimoji="1" lang="en-US" altLang="ja-JP" sz="1200" dirty="0">
              <a:latin typeface="メイリオ" panose="020B0604030504040204" pitchFamily="50" charset="-128"/>
              <a:ea typeface="メイリオ" panose="020B0604030504040204" pitchFamily="50" charset="-128"/>
            </a:endParaRPr>
          </a:p>
        </p:txBody>
      </p:sp>
      <p:sp>
        <p:nvSpPr>
          <p:cNvPr id="19" name="テキスト ボックス 18">
            <a:extLst>
              <a:ext uri="{FF2B5EF4-FFF2-40B4-BE49-F238E27FC236}">
                <a16:creationId xmlns:a16="http://schemas.microsoft.com/office/drawing/2014/main" id="{7C231F16-9D87-4321-4E8E-8B4FE293E732}"/>
              </a:ext>
            </a:extLst>
          </p:cNvPr>
          <p:cNvSpPr txBox="1"/>
          <p:nvPr/>
        </p:nvSpPr>
        <p:spPr>
          <a:xfrm>
            <a:off x="256335" y="5570143"/>
            <a:ext cx="4408894" cy="523220"/>
          </a:xfrm>
          <a:prstGeom prst="rect">
            <a:avLst/>
          </a:prstGeom>
          <a:noFill/>
        </p:spPr>
        <p:txBody>
          <a:bodyPr wrap="square" rtlCol="0">
            <a:spAutoFit/>
          </a:bodyPr>
          <a:lstStyle/>
          <a:p>
            <a:r>
              <a:rPr lang="ja-JP" altLang="en-US" sz="2800" b="1" dirty="0">
                <a:solidFill>
                  <a:srgbClr val="0070C0"/>
                </a:solidFill>
                <a:latin typeface="メイリオ" panose="020B0604030504040204" pitchFamily="50" charset="-128"/>
                <a:ea typeface="メイリオ" panose="020B0604030504040204" pitchFamily="50" charset="-128"/>
              </a:rPr>
              <a:t>製造</a:t>
            </a:r>
            <a:r>
              <a:rPr kumimoji="1" lang="ja-JP" altLang="en-US" sz="2800" b="1" dirty="0">
                <a:solidFill>
                  <a:srgbClr val="0070C0"/>
                </a:solidFill>
                <a:latin typeface="メイリオ" panose="020B0604030504040204" pitchFamily="50" charset="-128"/>
                <a:ea typeface="メイリオ" panose="020B0604030504040204" pitchFamily="50" charset="-128"/>
              </a:rPr>
              <a:t>業に関する情報</a:t>
            </a:r>
          </a:p>
        </p:txBody>
      </p:sp>
      <p:cxnSp>
        <p:nvCxnSpPr>
          <p:cNvPr id="20" name="直線コネクタ 19">
            <a:extLst>
              <a:ext uri="{FF2B5EF4-FFF2-40B4-BE49-F238E27FC236}">
                <a16:creationId xmlns:a16="http://schemas.microsoft.com/office/drawing/2014/main" id="{903640C8-CAA4-3E3E-8081-CE24790B2F06}"/>
              </a:ext>
            </a:extLst>
          </p:cNvPr>
          <p:cNvCxnSpPr/>
          <p:nvPr/>
        </p:nvCxnSpPr>
        <p:spPr>
          <a:xfrm>
            <a:off x="285685" y="6061095"/>
            <a:ext cx="5231852"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22" name="図 21">
            <a:extLst>
              <a:ext uri="{FF2B5EF4-FFF2-40B4-BE49-F238E27FC236}">
                <a16:creationId xmlns:a16="http://schemas.microsoft.com/office/drawing/2014/main" id="{0112C662-2639-F84D-8FF4-7AF895D74DF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5987" y="6113695"/>
            <a:ext cx="6736333" cy="3297363"/>
          </a:xfrm>
          <a:prstGeom prst="rect">
            <a:avLst/>
          </a:prstGeom>
        </p:spPr>
      </p:pic>
      <p:sp>
        <p:nvSpPr>
          <p:cNvPr id="23" name="テキスト ボックス 22">
            <a:extLst>
              <a:ext uri="{FF2B5EF4-FFF2-40B4-BE49-F238E27FC236}">
                <a16:creationId xmlns:a16="http://schemas.microsoft.com/office/drawing/2014/main" id="{5B4AA836-3D21-7CEF-6C80-5316E4FDEEB4}"/>
              </a:ext>
            </a:extLst>
          </p:cNvPr>
          <p:cNvSpPr txBox="1"/>
          <p:nvPr/>
        </p:nvSpPr>
        <p:spPr>
          <a:xfrm>
            <a:off x="345987" y="9477061"/>
            <a:ext cx="3724680" cy="338554"/>
          </a:xfrm>
          <a:prstGeom prst="rect">
            <a:avLst/>
          </a:prstGeom>
          <a:noFill/>
        </p:spPr>
        <p:txBody>
          <a:bodyPr wrap="square" rtlCol="0">
            <a:spAutoFit/>
          </a:bodyPr>
          <a:lstStyle/>
          <a:p>
            <a:r>
              <a:rPr kumimoji="1" lang="ja-JP" altLang="en-US" sz="1600" b="1" dirty="0">
                <a:solidFill>
                  <a:srgbClr val="0070C0"/>
                </a:solidFill>
                <a:latin typeface="HG丸ｺﾞｼｯｸM-PRO" panose="020F0600000000000000" pitchFamily="50" charset="-128"/>
                <a:ea typeface="HG丸ｺﾞｼｯｸM-PRO" panose="020F0600000000000000" pitchFamily="50" charset="-128"/>
              </a:rPr>
              <a:t>■ 製品出荷額等の推移</a:t>
            </a:r>
            <a:endParaRPr kumimoji="1" lang="ja-JP" altLang="en-US" sz="1100" b="1" dirty="0">
              <a:solidFill>
                <a:srgbClr val="0070C0"/>
              </a:solidFill>
              <a:latin typeface="HG丸ｺﾞｼｯｸM-PRO" panose="020F0600000000000000" pitchFamily="50" charset="-128"/>
              <a:ea typeface="HG丸ｺﾞｼｯｸM-PRO" panose="020F0600000000000000" pitchFamily="50" charset="-128"/>
            </a:endParaRPr>
          </a:p>
        </p:txBody>
      </p:sp>
      <p:sp>
        <p:nvSpPr>
          <p:cNvPr id="25" name="テキスト ボックス 24">
            <a:extLst>
              <a:ext uri="{FF2B5EF4-FFF2-40B4-BE49-F238E27FC236}">
                <a16:creationId xmlns:a16="http://schemas.microsoft.com/office/drawing/2014/main" id="{E8FEB7ED-6606-6DD8-727A-33874019ACBA}"/>
              </a:ext>
            </a:extLst>
          </p:cNvPr>
          <p:cNvSpPr txBox="1"/>
          <p:nvPr/>
        </p:nvSpPr>
        <p:spPr>
          <a:xfrm>
            <a:off x="510812" y="9815615"/>
            <a:ext cx="7065670" cy="830997"/>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各町の製造業における製品出荷額等の推移を示したグラフ。出荷額としては大規模な工場が多く立地する桑折町の出荷規模が最も大きく、川俣町がそれに続く。</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国見町は整備された工業団地が少ないことから出荷額こそ２町に及ばないものの、増減の幅が小さく比較的安定していることが読み取れる。</a:t>
            </a:r>
            <a:endParaRPr kumimoji="1" lang="en-US" altLang="ja-JP" sz="1200" dirty="0">
              <a:latin typeface="メイリオ" panose="020B0604030504040204" pitchFamily="50" charset="-128"/>
              <a:ea typeface="メイリオ" panose="020B0604030504040204" pitchFamily="50" charset="-128"/>
            </a:endParaRPr>
          </a:p>
        </p:txBody>
      </p:sp>
      <p:cxnSp>
        <p:nvCxnSpPr>
          <p:cNvPr id="26" name="直線コネクタ 25">
            <a:extLst>
              <a:ext uri="{FF2B5EF4-FFF2-40B4-BE49-F238E27FC236}">
                <a16:creationId xmlns:a16="http://schemas.microsoft.com/office/drawing/2014/main" id="{AF5672CF-B2D6-7748-857C-16AD7352B2C8}"/>
              </a:ext>
            </a:extLst>
          </p:cNvPr>
          <p:cNvCxnSpPr/>
          <p:nvPr/>
        </p:nvCxnSpPr>
        <p:spPr>
          <a:xfrm>
            <a:off x="110855" y="5409617"/>
            <a:ext cx="7501612" cy="0"/>
          </a:xfrm>
          <a:prstGeom prst="line">
            <a:avLst/>
          </a:prstGeom>
          <a:ln>
            <a:solidFill>
              <a:schemeClr val="accent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777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4961406-5352-0DD1-0F12-26BC1B1D4314}"/>
              </a:ext>
            </a:extLst>
          </p:cNvPr>
          <p:cNvSpPr txBox="1"/>
          <p:nvPr/>
        </p:nvSpPr>
        <p:spPr>
          <a:xfrm>
            <a:off x="256334" y="169816"/>
            <a:ext cx="4696665" cy="523220"/>
          </a:xfrm>
          <a:prstGeom prst="rect">
            <a:avLst/>
          </a:prstGeom>
          <a:noFill/>
        </p:spPr>
        <p:txBody>
          <a:bodyPr wrap="square" rtlCol="0">
            <a:spAutoFit/>
          </a:bodyPr>
          <a:lstStyle/>
          <a:p>
            <a:r>
              <a:rPr lang="ja-JP" altLang="en-US" sz="2800" b="1" dirty="0">
                <a:solidFill>
                  <a:srgbClr val="0070C0"/>
                </a:solidFill>
                <a:latin typeface="メイリオ" panose="020B0604030504040204" pitchFamily="50" charset="-128"/>
                <a:ea typeface="メイリオ" panose="020B0604030504040204" pitchFamily="50" charset="-128"/>
              </a:rPr>
              <a:t>地域経済循環</a:t>
            </a:r>
            <a:r>
              <a:rPr kumimoji="1" lang="ja-JP" altLang="en-US" sz="2800" b="1" dirty="0">
                <a:solidFill>
                  <a:srgbClr val="0070C0"/>
                </a:solidFill>
                <a:latin typeface="メイリオ" panose="020B0604030504040204" pitchFamily="50" charset="-128"/>
                <a:ea typeface="メイリオ" panose="020B0604030504040204" pitchFamily="50" charset="-128"/>
              </a:rPr>
              <a:t>に関する情報</a:t>
            </a:r>
          </a:p>
        </p:txBody>
      </p:sp>
      <p:cxnSp>
        <p:nvCxnSpPr>
          <p:cNvPr id="5" name="直線コネクタ 4">
            <a:extLst>
              <a:ext uri="{FF2B5EF4-FFF2-40B4-BE49-F238E27FC236}">
                <a16:creationId xmlns:a16="http://schemas.microsoft.com/office/drawing/2014/main" id="{5E9893A9-9E1E-8301-BFC8-65CC9A06C9A8}"/>
              </a:ext>
            </a:extLst>
          </p:cNvPr>
          <p:cNvCxnSpPr/>
          <p:nvPr/>
        </p:nvCxnSpPr>
        <p:spPr>
          <a:xfrm>
            <a:off x="345988" y="641489"/>
            <a:ext cx="5231852"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9" name="図 8">
            <a:extLst>
              <a:ext uri="{FF2B5EF4-FFF2-40B4-BE49-F238E27FC236}">
                <a16:creationId xmlns:a16="http://schemas.microsoft.com/office/drawing/2014/main" id="{F3EE5CDE-D350-FF60-E2E7-8A848676FC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923" y="738960"/>
            <a:ext cx="3369149" cy="1706740"/>
          </a:xfrm>
          <a:prstGeom prst="rect">
            <a:avLst/>
          </a:prstGeom>
        </p:spPr>
      </p:pic>
      <p:pic>
        <p:nvPicPr>
          <p:cNvPr id="10" name="図 9">
            <a:extLst>
              <a:ext uri="{FF2B5EF4-FFF2-40B4-BE49-F238E27FC236}">
                <a16:creationId xmlns:a16="http://schemas.microsoft.com/office/drawing/2014/main" id="{C490FACA-99E0-7D9C-4FF5-2CBE70DF45B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61922" y="2492536"/>
            <a:ext cx="3369149" cy="1704915"/>
          </a:xfrm>
          <a:prstGeom prst="rect">
            <a:avLst/>
          </a:prstGeom>
        </p:spPr>
      </p:pic>
      <p:pic>
        <p:nvPicPr>
          <p:cNvPr id="11" name="図 10">
            <a:extLst>
              <a:ext uri="{FF2B5EF4-FFF2-40B4-BE49-F238E27FC236}">
                <a16:creationId xmlns:a16="http://schemas.microsoft.com/office/drawing/2014/main" id="{06FB6257-7368-EB09-2E67-B760B9C4323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61921" y="4244287"/>
            <a:ext cx="3369149" cy="1673635"/>
          </a:xfrm>
          <a:prstGeom prst="rect">
            <a:avLst/>
          </a:prstGeom>
        </p:spPr>
      </p:pic>
      <p:sp>
        <p:nvSpPr>
          <p:cNvPr id="12" name="テキスト ボックス 11">
            <a:extLst>
              <a:ext uri="{FF2B5EF4-FFF2-40B4-BE49-F238E27FC236}">
                <a16:creationId xmlns:a16="http://schemas.microsoft.com/office/drawing/2014/main" id="{1C400B27-92ED-69F6-61C4-883AFD404559}"/>
              </a:ext>
            </a:extLst>
          </p:cNvPr>
          <p:cNvSpPr txBox="1"/>
          <p:nvPr/>
        </p:nvSpPr>
        <p:spPr>
          <a:xfrm>
            <a:off x="3887787" y="823397"/>
            <a:ext cx="3724680" cy="338554"/>
          </a:xfrm>
          <a:prstGeom prst="rect">
            <a:avLst/>
          </a:prstGeom>
          <a:noFill/>
        </p:spPr>
        <p:txBody>
          <a:bodyPr wrap="square" rtlCol="0">
            <a:spAutoFit/>
          </a:bodyPr>
          <a:lstStyle/>
          <a:p>
            <a:r>
              <a:rPr kumimoji="1" lang="ja-JP" altLang="en-US" sz="1600" b="1" dirty="0">
                <a:solidFill>
                  <a:srgbClr val="0070C0"/>
                </a:solidFill>
                <a:latin typeface="HG丸ｺﾞｼｯｸM-PRO" panose="020F0600000000000000" pitchFamily="50" charset="-128"/>
                <a:ea typeface="HG丸ｺﾞｼｯｸM-PRO" panose="020F0600000000000000" pitchFamily="50" charset="-128"/>
              </a:rPr>
              <a:t>■ 地域経済循環図</a:t>
            </a:r>
            <a:r>
              <a:rPr kumimoji="1" lang="ja-JP" altLang="en-US" sz="1100" b="1" dirty="0">
                <a:solidFill>
                  <a:srgbClr val="0070C0"/>
                </a:solidFill>
                <a:latin typeface="HG丸ｺﾞｼｯｸM-PRO" panose="020F0600000000000000" pitchFamily="50" charset="-128"/>
                <a:ea typeface="HG丸ｺﾞｼｯｸM-PRO" panose="020F0600000000000000" pitchFamily="50" charset="-128"/>
              </a:rPr>
              <a:t>（</a:t>
            </a:r>
            <a:r>
              <a:rPr kumimoji="1" lang="en-US" altLang="ja-JP" sz="1100" b="1" dirty="0">
                <a:solidFill>
                  <a:srgbClr val="0070C0"/>
                </a:solidFill>
                <a:latin typeface="HG丸ｺﾞｼｯｸM-PRO" panose="020F0600000000000000" pitchFamily="50" charset="-128"/>
                <a:ea typeface="HG丸ｺﾞｼｯｸM-PRO" panose="020F0600000000000000" pitchFamily="50" charset="-128"/>
              </a:rPr>
              <a:t>2018</a:t>
            </a:r>
            <a:r>
              <a:rPr kumimoji="1" lang="ja-JP" altLang="en-US" sz="1100" b="1" dirty="0">
                <a:solidFill>
                  <a:srgbClr val="0070C0"/>
                </a:solidFill>
                <a:latin typeface="HG丸ｺﾞｼｯｸM-PRO" panose="020F0600000000000000" pitchFamily="50" charset="-128"/>
                <a:ea typeface="HG丸ｺﾞｼｯｸM-PRO" panose="020F0600000000000000" pitchFamily="50" charset="-128"/>
              </a:rPr>
              <a:t>年）</a:t>
            </a:r>
          </a:p>
        </p:txBody>
      </p:sp>
      <p:sp>
        <p:nvSpPr>
          <p:cNvPr id="13" name="テキスト ボックス 12">
            <a:extLst>
              <a:ext uri="{FF2B5EF4-FFF2-40B4-BE49-F238E27FC236}">
                <a16:creationId xmlns:a16="http://schemas.microsoft.com/office/drawing/2014/main" id="{0374DC22-AFE7-B3AE-DBAE-F58AEE39DC2D}"/>
              </a:ext>
            </a:extLst>
          </p:cNvPr>
          <p:cNvSpPr txBox="1"/>
          <p:nvPr/>
        </p:nvSpPr>
        <p:spPr>
          <a:xfrm>
            <a:off x="9526" y="724125"/>
            <a:ext cx="742950"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桑折町</a:t>
            </a:r>
          </a:p>
        </p:txBody>
      </p:sp>
      <p:sp>
        <p:nvSpPr>
          <p:cNvPr id="14" name="テキスト ボックス 13">
            <a:extLst>
              <a:ext uri="{FF2B5EF4-FFF2-40B4-BE49-F238E27FC236}">
                <a16:creationId xmlns:a16="http://schemas.microsoft.com/office/drawing/2014/main" id="{1C6C42F8-F1C8-89DA-04F9-8DC6871DF34C}"/>
              </a:ext>
            </a:extLst>
          </p:cNvPr>
          <p:cNvSpPr txBox="1"/>
          <p:nvPr/>
        </p:nvSpPr>
        <p:spPr>
          <a:xfrm>
            <a:off x="9526" y="2473935"/>
            <a:ext cx="742950"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rPr>
              <a:t>国見</a:t>
            </a:r>
            <a:r>
              <a:rPr kumimoji="1" lang="ja-JP" altLang="en-US" sz="1400" b="1" dirty="0">
                <a:latin typeface="メイリオ" panose="020B0604030504040204" pitchFamily="50" charset="-128"/>
                <a:ea typeface="メイリオ" panose="020B0604030504040204" pitchFamily="50" charset="-128"/>
              </a:rPr>
              <a:t>町</a:t>
            </a:r>
          </a:p>
        </p:txBody>
      </p:sp>
      <p:sp>
        <p:nvSpPr>
          <p:cNvPr id="15" name="テキスト ボックス 14">
            <a:extLst>
              <a:ext uri="{FF2B5EF4-FFF2-40B4-BE49-F238E27FC236}">
                <a16:creationId xmlns:a16="http://schemas.microsoft.com/office/drawing/2014/main" id="{3F841323-15D5-6443-655A-00A9D54CF3B8}"/>
              </a:ext>
            </a:extLst>
          </p:cNvPr>
          <p:cNvSpPr txBox="1"/>
          <p:nvPr/>
        </p:nvSpPr>
        <p:spPr>
          <a:xfrm>
            <a:off x="9526" y="4260840"/>
            <a:ext cx="742950"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rPr>
              <a:t>川俣</a:t>
            </a:r>
            <a:r>
              <a:rPr kumimoji="1" lang="ja-JP" altLang="en-US" sz="1400" b="1" dirty="0">
                <a:latin typeface="メイリオ" panose="020B0604030504040204" pitchFamily="50" charset="-128"/>
                <a:ea typeface="メイリオ" panose="020B0604030504040204" pitchFamily="50" charset="-128"/>
              </a:rPr>
              <a:t>町</a:t>
            </a:r>
          </a:p>
        </p:txBody>
      </p:sp>
      <p:sp>
        <p:nvSpPr>
          <p:cNvPr id="16" name="テキスト ボックス 15">
            <a:extLst>
              <a:ext uri="{FF2B5EF4-FFF2-40B4-BE49-F238E27FC236}">
                <a16:creationId xmlns:a16="http://schemas.microsoft.com/office/drawing/2014/main" id="{83FCC4AD-871B-C69F-0163-F58C5F3AE7B9}"/>
              </a:ext>
            </a:extLst>
          </p:cNvPr>
          <p:cNvSpPr txBox="1"/>
          <p:nvPr/>
        </p:nvSpPr>
        <p:spPr>
          <a:xfrm>
            <a:off x="52388" y="3075874"/>
            <a:ext cx="657225" cy="307777"/>
          </a:xfrm>
          <a:prstGeom prst="rect">
            <a:avLst/>
          </a:prstGeom>
          <a:noFill/>
        </p:spPr>
        <p:txBody>
          <a:bodyPr wrap="square" rtlCol="0">
            <a:spAutoFit/>
          </a:bodyPr>
          <a:lstStyle/>
          <a:p>
            <a:r>
              <a:rPr kumimoji="1" lang="ja-JP" altLang="en-US" sz="1400" b="1" dirty="0">
                <a:solidFill>
                  <a:srgbClr val="FF0000"/>
                </a:solidFill>
                <a:latin typeface="メイリオ" panose="020B0604030504040204" pitchFamily="50" charset="-128"/>
                <a:ea typeface="メイリオ" panose="020B0604030504040204" pitchFamily="50" charset="-128"/>
              </a:rPr>
              <a:t>①</a:t>
            </a:r>
          </a:p>
        </p:txBody>
      </p:sp>
      <p:sp>
        <p:nvSpPr>
          <p:cNvPr id="17" name="テキスト ボックス 16">
            <a:extLst>
              <a:ext uri="{FF2B5EF4-FFF2-40B4-BE49-F238E27FC236}">
                <a16:creationId xmlns:a16="http://schemas.microsoft.com/office/drawing/2014/main" id="{5B1498A8-3CCB-5414-82E5-85CDDD3F881F}"/>
              </a:ext>
            </a:extLst>
          </p:cNvPr>
          <p:cNvSpPr txBox="1"/>
          <p:nvPr/>
        </p:nvSpPr>
        <p:spPr>
          <a:xfrm>
            <a:off x="1283509" y="2467612"/>
            <a:ext cx="657225" cy="307777"/>
          </a:xfrm>
          <a:prstGeom prst="rect">
            <a:avLst/>
          </a:prstGeom>
          <a:noFill/>
        </p:spPr>
        <p:txBody>
          <a:bodyPr wrap="square" rtlCol="0">
            <a:spAutoFit/>
          </a:bodyPr>
          <a:lstStyle/>
          <a:p>
            <a:r>
              <a:rPr lang="ja-JP" altLang="en-US" sz="1400" b="1" dirty="0">
                <a:solidFill>
                  <a:srgbClr val="FF0000"/>
                </a:solidFill>
                <a:latin typeface="メイリオ" panose="020B0604030504040204" pitchFamily="50" charset="-128"/>
                <a:ea typeface="メイリオ" panose="020B0604030504040204" pitchFamily="50" charset="-128"/>
              </a:rPr>
              <a:t>②</a:t>
            </a:r>
            <a:endParaRPr kumimoji="1" lang="ja-JP" altLang="en-US" sz="1400" b="1" dirty="0">
              <a:solidFill>
                <a:srgbClr val="FF0000"/>
              </a:solidFill>
              <a:latin typeface="メイリオ" panose="020B0604030504040204" pitchFamily="50" charset="-128"/>
              <a:ea typeface="メイリオ" panose="020B0604030504040204" pitchFamily="50" charset="-128"/>
            </a:endParaRPr>
          </a:p>
        </p:txBody>
      </p:sp>
      <p:sp>
        <p:nvSpPr>
          <p:cNvPr id="18" name="テキスト ボックス 17">
            <a:extLst>
              <a:ext uri="{FF2B5EF4-FFF2-40B4-BE49-F238E27FC236}">
                <a16:creationId xmlns:a16="http://schemas.microsoft.com/office/drawing/2014/main" id="{554835FD-FC42-07AD-8C69-BF6E2C179B7D}"/>
              </a:ext>
            </a:extLst>
          </p:cNvPr>
          <p:cNvSpPr txBox="1"/>
          <p:nvPr/>
        </p:nvSpPr>
        <p:spPr>
          <a:xfrm>
            <a:off x="2437979" y="3075874"/>
            <a:ext cx="657225" cy="307777"/>
          </a:xfrm>
          <a:prstGeom prst="rect">
            <a:avLst/>
          </a:prstGeom>
          <a:noFill/>
        </p:spPr>
        <p:txBody>
          <a:bodyPr wrap="square" rtlCol="0">
            <a:spAutoFit/>
          </a:bodyPr>
          <a:lstStyle/>
          <a:p>
            <a:r>
              <a:rPr lang="ja-JP" altLang="en-US" sz="1400" b="1" dirty="0">
                <a:solidFill>
                  <a:srgbClr val="FF0000"/>
                </a:solidFill>
                <a:latin typeface="メイリオ" panose="020B0604030504040204" pitchFamily="50" charset="-128"/>
                <a:ea typeface="メイリオ" panose="020B0604030504040204" pitchFamily="50" charset="-128"/>
              </a:rPr>
              <a:t>③</a:t>
            </a:r>
            <a:endParaRPr kumimoji="1" lang="ja-JP" altLang="en-US" sz="1400" b="1" dirty="0">
              <a:solidFill>
                <a:srgbClr val="FF0000"/>
              </a:solidFill>
              <a:latin typeface="メイリオ" panose="020B0604030504040204" pitchFamily="50" charset="-128"/>
              <a:ea typeface="メイリオ" panose="020B0604030504040204" pitchFamily="50" charset="-128"/>
            </a:endParaRPr>
          </a:p>
        </p:txBody>
      </p:sp>
      <p:sp>
        <p:nvSpPr>
          <p:cNvPr id="19" name="テキスト ボックス 18">
            <a:extLst>
              <a:ext uri="{FF2B5EF4-FFF2-40B4-BE49-F238E27FC236}">
                <a16:creationId xmlns:a16="http://schemas.microsoft.com/office/drawing/2014/main" id="{69BDB2DF-4D74-81DC-7845-45F2724A4CDD}"/>
              </a:ext>
            </a:extLst>
          </p:cNvPr>
          <p:cNvSpPr txBox="1"/>
          <p:nvPr/>
        </p:nvSpPr>
        <p:spPr>
          <a:xfrm>
            <a:off x="3887787" y="1251663"/>
            <a:ext cx="3724680" cy="4708981"/>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地域内企業の経済活動を通じて生み出された「付加価値」は労働者や企業所得として分配され、その後消費や投資として再び地域内企業へと循環する。その流れを示したのが左の地域経済循環図である。</a:t>
            </a:r>
            <a:endParaRPr kumimoji="1"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左の国見町の図を例に説明すると</a:t>
            </a:r>
            <a:r>
              <a:rPr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①生産（付加価値額）</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において記載されている</a:t>
            </a:r>
            <a:r>
              <a:rPr lang="en-US" altLang="ja-JP" sz="1200" dirty="0">
                <a:latin typeface="メイリオ" panose="020B0604030504040204" pitchFamily="50" charset="-128"/>
                <a:ea typeface="メイリオ" panose="020B0604030504040204" pitchFamily="50" charset="-128"/>
              </a:rPr>
              <a:t>239</a:t>
            </a:r>
            <a:r>
              <a:rPr kumimoji="1" lang="ja-JP" altLang="en-US" sz="1200" dirty="0">
                <a:latin typeface="メイリオ" panose="020B0604030504040204" pitchFamily="50" charset="-128"/>
                <a:ea typeface="メイリオ" panose="020B0604030504040204" pitchFamily="50" charset="-128"/>
              </a:rPr>
              <a:t>億円が「町内の全企業が生み出した付加価値額」。</a:t>
            </a:r>
            <a:endParaRPr kumimoji="1"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②分配（所得）</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においては町外企業で得た労働者所得などもある（</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グラフの赤色部分）ため、町内企業の「付加価値額」を超える形で分配が行われる。</a:t>
            </a:r>
            <a:endParaRPr kumimoji="1"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その後、</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③支出</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において消費・投資に回されることとなるが、町外へ流出している支出割合が大きく、町内企業に還流されるものは</a:t>
            </a:r>
            <a:r>
              <a:rPr kumimoji="1" lang="en-US" altLang="ja-JP" sz="1200" dirty="0">
                <a:latin typeface="メイリオ" panose="020B0604030504040204" pitchFamily="50" charset="-128"/>
                <a:ea typeface="メイリオ" panose="020B0604030504040204" pitchFamily="50" charset="-128"/>
              </a:rPr>
              <a:t>239</a:t>
            </a:r>
            <a:r>
              <a:rPr kumimoji="1" lang="ja-JP" altLang="en-US" sz="1200" dirty="0">
                <a:latin typeface="メイリオ" panose="020B0604030504040204" pitchFamily="50" charset="-128"/>
                <a:ea typeface="メイリオ" panose="020B0604030504040204" pitchFamily="50" charset="-128"/>
              </a:rPr>
              <a:t>億円に留まる形となっている。</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このことから、地域経済循環率は</a:t>
            </a:r>
            <a:r>
              <a:rPr lang="en-US" altLang="ja-JP" sz="1200" dirty="0">
                <a:latin typeface="メイリオ" panose="020B0604030504040204" pitchFamily="50" charset="-128"/>
                <a:ea typeface="メイリオ" panose="020B0604030504040204" pitchFamily="50" charset="-128"/>
              </a:rPr>
              <a:t>239</a:t>
            </a:r>
            <a:r>
              <a:rPr lang="ja-JP" altLang="en-US" sz="1200" dirty="0">
                <a:latin typeface="メイリオ" panose="020B0604030504040204" pitchFamily="50" charset="-128"/>
                <a:ea typeface="メイリオ" panose="020B0604030504040204" pitchFamily="50" charset="-128"/>
              </a:rPr>
              <a:t>億円</a:t>
            </a:r>
            <a:r>
              <a:rPr lang="en-US" altLang="ja-JP" sz="1200" dirty="0">
                <a:latin typeface="メイリオ" panose="020B0604030504040204" pitchFamily="50" charset="-128"/>
                <a:ea typeface="メイリオ" panose="020B0604030504040204" pitchFamily="50" charset="-128"/>
              </a:rPr>
              <a:t>÷374</a:t>
            </a:r>
            <a:r>
              <a:rPr lang="ja-JP" altLang="en-US" sz="1200" dirty="0">
                <a:latin typeface="メイリオ" panose="020B0604030504040204" pitchFamily="50" charset="-128"/>
                <a:ea typeface="メイリオ" panose="020B0604030504040204" pitchFamily="50" charset="-128"/>
              </a:rPr>
              <a:t>億円の</a:t>
            </a:r>
            <a:r>
              <a:rPr lang="en-US" altLang="ja-JP" sz="1200" dirty="0">
                <a:latin typeface="メイリオ" panose="020B0604030504040204" pitchFamily="50" charset="-128"/>
                <a:ea typeface="メイリオ" panose="020B0604030504040204" pitchFamily="50" charset="-128"/>
              </a:rPr>
              <a:t>63.9</a:t>
            </a:r>
            <a:r>
              <a:rPr lang="ja-JP" altLang="en-US" sz="1200" dirty="0">
                <a:latin typeface="メイリオ" panose="020B0604030504040204" pitchFamily="50" charset="-128"/>
                <a:ea typeface="メイリオ" panose="020B0604030504040204" pitchFamily="50" charset="-128"/>
              </a:rPr>
              <a:t>％という数値となる。</a:t>
            </a:r>
            <a:endParaRPr kumimoji="1" lang="en-US" altLang="ja-JP" sz="1200" dirty="0">
              <a:latin typeface="メイリオ" panose="020B0604030504040204" pitchFamily="50" charset="-128"/>
              <a:ea typeface="メイリオ" panose="020B0604030504040204" pitchFamily="50" charset="-128"/>
            </a:endParaRPr>
          </a:p>
          <a:p>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この循環図の分析から見ると、桑折町は地域循環率が非常に高く、国見町・川俣町は</a:t>
            </a:r>
            <a:r>
              <a:rPr lang="en-US" altLang="ja-JP" sz="1200" dirty="0">
                <a:latin typeface="メイリオ" panose="020B0604030504040204" pitchFamily="50" charset="-128"/>
                <a:ea typeface="メイリオ" panose="020B0604030504040204" pitchFamily="50" charset="-128"/>
              </a:rPr>
              <a:t>2018</a:t>
            </a:r>
            <a:r>
              <a:rPr lang="ja-JP" altLang="en-US" sz="1200" dirty="0">
                <a:latin typeface="メイリオ" panose="020B0604030504040204" pitchFamily="50" charset="-128"/>
                <a:ea typeface="メイリオ" panose="020B0604030504040204" pitchFamily="50" charset="-128"/>
              </a:rPr>
              <a:t>年において町外への流出部分が大きいことが読み取れる。</a:t>
            </a:r>
            <a:endParaRPr kumimoji="1" lang="en-US" altLang="ja-JP" sz="1200" dirty="0">
              <a:latin typeface="メイリオ" panose="020B0604030504040204" pitchFamily="50" charset="-128"/>
              <a:ea typeface="メイリオ" panose="020B0604030504040204" pitchFamily="50" charset="-128"/>
            </a:endParaRPr>
          </a:p>
        </p:txBody>
      </p:sp>
      <p:sp>
        <p:nvSpPr>
          <p:cNvPr id="20" name="テキスト ボックス 19">
            <a:extLst>
              <a:ext uri="{FF2B5EF4-FFF2-40B4-BE49-F238E27FC236}">
                <a16:creationId xmlns:a16="http://schemas.microsoft.com/office/drawing/2014/main" id="{DDA35E4A-92B8-CD5B-3CFA-F33A6DF19B05}"/>
              </a:ext>
            </a:extLst>
          </p:cNvPr>
          <p:cNvSpPr txBox="1"/>
          <p:nvPr/>
        </p:nvSpPr>
        <p:spPr>
          <a:xfrm>
            <a:off x="3071813" y="689971"/>
            <a:ext cx="937500" cy="561692"/>
          </a:xfrm>
          <a:prstGeom prst="rect">
            <a:avLst/>
          </a:prstGeom>
          <a:noFill/>
        </p:spPr>
        <p:txBody>
          <a:bodyPr wrap="square" rtlCol="0">
            <a:spAutoFit/>
          </a:bodyPr>
          <a:lstStyle/>
          <a:p>
            <a:r>
              <a:rPr kumimoji="1" lang="ja-JP" altLang="en-US" sz="1000" b="1" dirty="0">
                <a:latin typeface="メイリオ" panose="020B0604030504040204" pitchFamily="50" charset="-128"/>
                <a:ea typeface="メイリオ" panose="020B0604030504040204" pitchFamily="50" charset="-128"/>
              </a:rPr>
              <a:t>地域経済</a:t>
            </a:r>
            <a:endParaRPr kumimoji="1" lang="en-US" altLang="ja-JP" sz="1000" b="1" dirty="0">
              <a:latin typeface="メイリオ" panose="020B0604030504040204" pitchFamily="50" charset="-128"/>
              <a:ea typeface="メイリオ" panose="020B0604030504040204" pitchFamily="50" charset="-128"/>
            </a:endParaRPr>
          </a:p>
          <a:p>
            <a:r>
              <a:rPr lang="ja-JP" altLang="en-US" sz="1000" b="1" dirty="0">
                <a:latin typeface="メイリオ" panose="020B0604030504040204" pitchFamily="50" charset="-128"/>
                <a:ea typeface="メイリオ" panose="020B0604030504040204" pitchFamily="50" charset="-128"/>
              </a:rPr>
              <a:t>　　</a:t>
            </a:r>
            <a:r>
              <a:rPr kumimoji="1" lang="ja-JP" altLang="en-US" sz="1000" b="1" dirty="0">
                <a:latin typeface="メイリオ" panose="020B0604030504040204" pitchFamily="50" charset="-128"/>
                <a:ea typeface="メイリオ" panose="020B0604030504040204" pitchFamily="50" charset="-128"/>
              </a:rPr>
              <a:t>循環率　</a:t>
            </a:r>
            <a:r>
              <a:rPr kumimoji="1" lang="en-US" altLang="ja-JP" sz="1050" b="1" dirty="0">
                <a:latin typeface="メイリオ" panose="020B0604030504040204" pitchFamily="50" charset="-128"/>
                <a:ea typeface="メイリオ" panose="020B0604030504040204" pitchFamily="50" charset="-128"/>
              </a:rPr>
              <a:t>101.0</a:t>
            </a:r>
            <a:r>
              <a:rPr kumimoji="1" lang="ja-JP" altLang="en-US" sz="1050" b="1" dirty="0">
                <a:latin typeface="メイリオ" panose="020B0604030504040204" pitchFamily="50" charset="-128"/>
                <a:ea typeface="メイリオ" panose="020B0604030504040204" pitchFamily="50" charset="-128"/>
              </a:rPr>
              <a:t>％</a:t>
            </a:r>
            <a:endParaRPr kumimoji="1" lang="ja-JP" altLang="en-US" sz="1800" b="1" dirty="0">
              <a:latin typeface="メイリオ" panose="020B0604030504040204" pitchFamily="50" charset="-128"/>
              <a:ea typeface="メイリオ" panose="020B0604030504040204" pitchFamily="50" charset="-128"/>
            </a:endParaRPr>
          </a:p>
        </p:txBody>
      </p:sp>
      <p:sp>
        <p:nvSpPr>
          <p:cNvPr id="21" name="テキスト ボックス 20">
            <a:extLst>
              <a:ext uri="{FF2B5EF4-FFF2-40B4-BE49-F238E27FC236}">
                <a16:creationId xmlns:a16="http://schemas.microsoft.com/office/drawing/2014/main" id="{55A1BD63-3E95-12C1-E035-52390C9F01F5}"/>
              </a:ext>
            </a:extLst>
          </p:cNvPr>
          <p:cNvSpPr txBox="1"/>
          <p:nvPr/>
        </p:nvSpPr>
        <p:spPr>
          <a:xfrm>
            <a:off x="3062321" y="2442046"/>
            <a:ext cx="937500" cy="561692"/>
          </a:xfrm>
          <a:prstGeom prst="rect">
            <a:avLst/>
          </a:prstGeom>
          <a:noFill/>
        </p:spPr>
        <p:txBody>
          <a:bodyPr wrap="square" rtlCol="0">
            <a:spAutoFit/>
          </a:bodyPr>
          <a:lstStyle/>
          <a:p>
            <a:r>
              <a:rPr kumimoji="1" lang="ja-JP" altLang="en-US" sz="1000" b="1" dirty="0">
                <a:latin typeface="メイリオ" panose="020B0604030504040204" pitchFamily="50" charset="-128"/>
                <a:ea typeface="メイリオ" panose="020B0604030504040204" pitchFamily="50" charset="-128"/>
              </a:rPr>
              <a:t>地域経済</a:t>
            </a:r>
            <a:endParaRPr kumimoji="1" lang="en-US" altLang="ja-JP" sz="1000" b="1" dirty="0">
              <a:latin typeface="メイリオ" panose="020B0604030504040204" pitchFamily="50" charset="-128"/>
              <a:ea typeface="メイリオ" panose="020B0604030504040204" pitchFamily="50" charset="-128"/>
            </a:endParaRPr>
          </a:p>
          <a:p>
            <a:r>
              <a:rPr lang="ja-JP" altLang="en-US" sz="1000" b="1" dirty="0">
                <a:latin typeface="メイリオ" panose="020B0604030504040204" pitchFamily="50" charset="-128"/>
                <a:ea typeface="メイリオ" panose="020B0604030504040204" pitchFamily="50" charset="-128"/>
              </a:rPr>
              <a:t>　　</a:t>
            </a:r>
            <a:r>
              <a:rPr kumimoji="1" lang="ja-JP" altLang="en-US" sz="1000" b="1" dirty="0">
                <a:latin typeface="メイリオ" panose="020B0604030504040204" pitchFamily="50" charset="-128"/>
                <a:ea typeface="メイリオ" panose="020B0604030504040204" pitchFamily="50" charset="-128"/>
              </a:rPr>
              <a:t>循環率　　</a:t>
            </a:r>
            <a:endParaRPr kumimoji="1" lang="en-US" altLang="ja-JP" sz="1000" b="1" dirty="0">
              <a:latin typeface="メイリオ" panose="020B0604030504040204" pitchFamily="50" charset="-128"/>
              <a:ea typeface="メイリオ" panose="020B0604030504040204" pitchFamily="50" charset="-128"/>
            </a:endParaRPr>
          </a:p>
          <a:p>
            <a:r>
              <a:rPr lang="ja-JP" altLang="en-US" sz="1000" b="1" dirty="0">
                <a:latin typeface="メイリオ" panose="020B0604030504040204" pitchFamily="50" charset="-128"/>
                <a:ea typeface="メイリオ" panose="020B0604030504040204" pitchFamily="50" charset="-128"/>
              </a:rPr>
              <a:t> </a:t>
            </a:r>
            <a:r>
              <a:rPr lang="en-US" altLang="ja-JP" sz="1050" b="1" dirty="0">
                <a:latin typeface="メイリオ" panose="020B0604030504040204" pitchFamily="50" charset="-128"/>
                <a:ea typeface="メイリオ" panose="020B0604030504040204" pitchFamily="50" charset="-128"/>
              </a:rPr>
              <a:t>63.9</a:t>
            </a:r>
            <a:r>
              <a:rPr kumimoji="1" lang="ja-JP" altLang="en-US" sz="1050" b="1" dirty="0">
                <a:latin typeface="メイリオ" panose="020B0604030504040204" pitchFamily="50" charset="-128"/>
                <a:ea typeface="メイリオ" panose="020B0604030504040204" pitchFamily="50" charset="-128"/>
              </a:rPr>
              <a:t>％</a:t>
            </a:r>
            <a:endParaRPr kumimoji="1" lang="ja-JP" altLang="en-US" sz="1800" b="1" dirty="0">
              <a:latin typeface="メイリオ" panose="020B0604030504040204" pitchFamily="50" charset="-128"/>
              <a:ea typeface="メイリオ" panose="020B0604030504040204" pitchFamily="50" charset="-128"/>
            </a:endParaRPr>
          </a:p>
        </p:txBody>
      </p:sp>
      <p:sp>
        <p:nvSpPr>
          <p:cNvPr id="22" name="テキスト ボックス 21">
            <a:extLst>
              <a:ext uri="{FF2B5EF4-FFF2-40B4-BE49-F238E27FC236}">
                <a16:creationId xmlns:a16="http://schemas.microsoft.com/office/drawing/2014/main" id="{4E61BA22-6A58-4377-8822-93BC1BE6A1DD}"/>
              </a:ext>
            </a:extLst>
          </p:cNvPr>
          <p:cNvSpPr txBox="1"/>
          <p:nvPr/>
        </p:nvSpPr>
        <p:spPr>
          <a:xfrm>
            <a:off x="3071813" y="4216052"/>
            <a:ext cx="937500" cy="561692"/>
          </a:xfrm>
          <a:prstGeom prst="rect">
            <a:avLst/>
          </a:prstGeom>
          <a:noFill/>
        </p:spPr>
        <p:txBody>
          <a:bodyPr wrap="square" rtlCol="0">
            <a:spAutoFit/>
          </a:bodyPr>
          <a:lstStyle/>
          <a:p>
            <a:r>
              <a:rPr kumimoji="1" lang="ja-JP" altLang="en-US" sz="1000" b="1" dirty="0">
                <a:latin typeface="メイリオ" panose="020B0604030504040204" pitchFamily="50" charset="-128"/>
                <a:ea typeface="メイリオ" panose="020B0604030504040204" pitchFamily="50" charset="-128"/>
              </a:rPr>
              <a:t>地域経済</a:t>
            </a:r>
            <a:endParaRPr kumimoji="1" lang="en-US" altLang="ja-JP" sz="1000" b="1" dirty="0">
              <a:latin typeface="メイリオ" panose="020B0604030504040204" pitchFamily="50" charset="-128"/>
              <a:ea typeface="メイリオ" panose="020B0604030504040204" pitchFamily="50" charset="-128"/>
            </a:endParaRPr>
          </a:p>
          <a:p>
            <a:r>
              <a:rPr lang="ja-JP" altLang="en-US" sz="1000" b="1" dirty="0">
                <a:latin typeface="メイリオ" panose="020B0604030504040204" pitchFamily="50" charset="-128"/>
                <a:ea typeface="メイリオ" panose="020B0604030504040204" pitchFamily="50" charset="-128"/>
              </a:rPr>
              <a:t>　　</a:t>
            </a:r>
            <a:r>
              <a:rPr kumimoji="1" lang="ja-JP" altLang="en-US" sz="1000" b="1" dirty="0">
                <a:latin typeface="メイリオ" panose="020B0604030504040204" pitchFamily="50" charset="-128"/>
                <a:ea typeface="メイリオ" panose="020B0604030504040204" pitchFamily="50" charset="-128"/>
              </a:rPr>
              <a:t>循環率　　</a:t>
            </a:r>
            <a:endParaRPr kumimoji="1" lang="en-US" altLang="ja-JP" sz="1000" b="1" dirty="0">
              <a:latin typeface="メイリオ" panose="020B0604030504040204" pitchFamily="50" charset="-128"/>
              <a:ea typeface="メイリオ" panose="020B0604030504040204" pitchFamily="50" charset="-128"/>
            </a:endParaRPr>
          </a:p>
          <a:p>
            <a:r>
              <a:rPr lang="ja-JP" altLang="en-US" sz="1000" b="1" dirty="0">
                <a:latin typeface="メイリオ" panose="020B0604030504040204" pitchFamily="50" charset="-128"/>
                <a:ea typeface="メイリオ" panose="020B0604030504040204" pitchFamily="50" charset="-128"/>
              </a:rPr>
              <a:t> </a:t>
            </a:r>
            <a:r>
              <a:rPr lang="en-US" altLang="ja-JP" sz="1050" b="1" dirty="0">
                <a:latin typeface="メイリオ" panose="020B0604030504040204" pitchFamily="50" charset="-128"/>
                <a:ea typeface="メイリオ" panose="020B0604030504040204" pitchFamily="50" charset="-128"/>
              </a:rPr>
              <a:t>64.1</a:t>
            </a:r>
            <a:r>
              <a:rPr kumimoji="1" lang="ja-JP" altLang="en-US" sz="1050" b="1" dirty="0">
                <a:latin typeface="メイリオ" panose="020B0604030504040204" pitchFamily="50" charset="-128"/>
                <a:ea typeface="メイリオ" panose="020B0604030504040204" pitchFamily="50" charset="-128"/>
              </a:rPr>
              <a:t>％</a:t>
            </a:r>
            <a:endParaRPr kumimoji="1" lang="ja-JP" altLang="en-US" sz="1800" b="1" dirty="0">
              <a:latin typeface="メイリオ" panose="020B0604030504040204" pitchFamily="50" charset="-128"/>
              <a:ea typeface="メイリオ" panose="020B0604030504040204" pitchFamily="50" charset="-128"/>
            </a:endParaRPr>
          </a:p>
        </p:txBody>
      </p:sp>
      <p:sp>
        <p:nvSpPr>
          <p:cNvPr id="24" name="テキスト ボックス 23">
            <a:extLst>
              <a:ext uri="{FF2B5EF4-FFF2-40B4-BE49-F238E27FC236}">
                <a16:creationId xmlns:a16="http://schemas.microsoft.com/office/drawing/2014/main" id="{1F7BF7F5-F7D8-97D0-E17B-9E86869B969F}"/>
              </a:ext>
            </a:extLst>
          </p:cNvPr>
          <p:cNvSpPr txBox="1"/>
          <p:nvPr/>
        </p:nvSpPr>
        <p:spPr>
          <a:xfrm>
            <a:off x="775910" y="9564741"/>
            <a:ext cx="5529305" cy="1208023"/>
          </a:xfrm>
          <a:prstGeom prst="rect">
            <a:avLst/>
          </a:prstGeom>
          <a:noFill/>
          <a:ln w="25400">
            <a:solidFill>
              <a:srgbClr val="0070C0"/>
            </a:solidFill>
          </a:ln>
        </p:spPr>
        <p:txBody>
          <a:bodyPr wrap="square" rtlCol="0">
            <a:spAutoFit/>
          </a:bodyPr>
          <a:lstStyle/>
          <a:p>
            <a:pPr algn="ctr"/>
            <a:endParaRPr kumimoji="1" lang="en-US" altLang="ja-JP" sz="1050" b="1" dirty="0">
              <a:latin typeface="メイリオ" panose="020B0604030504040204" pitchFamily="50" charset="-128"/>
              <a:ea typeface="メイリオ" panose="020B0604030504040204" pitchFamily="50" charset="-128"/>
            </a:endParaRPr>
          </a:p>
          <a:p>
            <a:pPr algn="ctr"/>
            <a:r>
              <a:rPr kumimoji="1" lang="ja-JP" altLang="en-US" sz="2000" b="1" dirty="0">
                <a:latin typeface="メイリオ" panose="020B0604030504040204" pitchFamily="50" charset="-128"/>
                <a:ea typeface="メイリオ" panose="020B0604030504040204" pitchFamily="50" charset="-128"/>
              </a:rPr>
              <a:t>分析・制作：伊達郡商工会広域連携協議会</a:t>
            </a:r>
            <a:endParaRPr kumimoji="1" lang="en-US" altLang="ja-JP" sz="2000" b="1" dirty="0">
              <a:latin typeface="メイリオ" panose="020B0604030504040204" pitchFamily="50" charset="-128"/>
              <a:ea typeface="メイリオ" panose="020B0604030504040204" pitchFamily="50" charset="-128"/>
            </a:endParaRPr>
          </a:p>
          <a:p>
            <a:r>
              <a:rPr lang="ja-JP" altLang="en-US" sz="600" b="1" dirty="0">
                <a:latin typeface="メイリオ" panose="020B0604030504040204" pitchFamily="50" charset="-128"/>
                <a:ea typeface="メイリオ" panose="020B0604030504040204" pitchFamily="50" charset="-128"/>
              </a:rPr>
              <a:t>　</a:t>
            </a:r>
            <a:endParaRPr lang="en-US" altLang="ja-JP" sz="600" b="1" dirty="0">
              <a:latin typeface="メイリオ" panose="020B0604030504040204" pitchFamily="50" charset="-128"/>
              <a:ea typeface="メイリオ" panose="020B0604030504040204" pitchFamily="50" charset="-128"/>
            </a:endParaRPr>
          </a:p>
          <a:p>
            <a:pPr algn="ctr"/>
            <a:r>
              <a:rPr lang="ja-JP" altLang="en-US" sz="1200" b="1" dirty="0">
                <a:latin typeface="メイリオ" panose="020B0604030504040204" pitchFamily="50" charset="-128"/>
                <a:ea typeface="メイリオ" panose="020B0604030504040204" pitchFamily="50" charset="-128"/>
              </a:rPr>
              <a:t>　桑折町商工会　伊達郡桑折町字本町</a:t>
            </a:r>
            <a:r>
              <a:rPr lang="en-US" altLang="ja-JP" sz="1200" b="1" dirty="0">
                <a:latin typeface="メイリオ" panose="020B0604030504040204" pitchFamily="50" charset="-128"/>
                <a:ea typeface="メイリオ" panose="020B0604030504040204" pitchFamily="50" charset="-128"/>
              </a:rPr>
              <a:t>17-5</a:t>
            </a:r>
            <a:r>
              <a:rPr lang="ja-JP" altLang="en-US" sz="1200" b="1" dirty="0">
                <a:latin typeface="メイリオ" panose="020B0604030504040204" pitchFamily="50" charset="-128"/>
                <a:ea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rPr>
              <a:t>TEL</a:t>
            </a:r>
            <a:r>
              <a:rPr lang="ja-JP" altLang="en-US" sz="1200" b="1" dirty="0">
                <a:latin typeface="メイリオ" panose="020B0604030504040204" pitchFamily="50" charset="-128"/>
                <a:ea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rPr>
              <a:t>024-582-2474</a:t>
            </a:r>
          </a:p>
          <a:p>
            <a:pPr algn="ctr"/>
            <a:r>
              <a:rPr lang="ja-JP" altLang="en-US" sz="1200" b="1" dirty="0">
                <a:latin typeface="メイリオ" panose="020B0604030504040204" pitchFamily="50" charset="-128"/>
                <a:ea typeface="メイリオ" panose="020B0604030504040204" pitchFamily="50" charset="-128"/>
              </a:rPr>
              <a:t>　国見町商工会　伊達郡国見町大字藤田字南</a:t>
            </a:r>
            <a:r>
              <a:rPr lang="en-US" altLang="ja-JP" sz="1200" b="1" dirty="0">
                <a:latin typeface="メイリオ" panose="020B0604030504040204" pitchFamily="50" charset="-128"/>
                <a:ea typeface="メイリオ" panose="020B0604030504040204" pitchFamily="50" charset="-128"/>
              </a:rPr>
              <a:t>20</a:t>
            </a:r>
            <a:r>
              <a:rPr lang="ja-JP" altLang="en-US" sz="1200" b="1" dirty="0">
                <a:latin typeface="メイリオ" panose="020B0604030504040204" pitchFamily="50" charset="-128"/>
                <a:ea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rPr>
              <a:t>TEL</a:t>
            </a:r>
            <a:r>
              <a:rPr lang="ja-JP" altLang="en-US" sz="1200" b="1" dirty="0">
                <a:latin typeface="メイリオ" panose="020B0604030504040204" pitchFamily="50" charset="-128"/>
                <a:ea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rPr>
              <a:t>024-585-2252</a:t>
            </a:r>
          </a:p>
          <a:p>
            <a:pPr algn="ctr"/>
            <a:r>
              <a:rPr lang="ja-JP" altLang="en-US" sz="1200" b="1" dirty="0">
                <a:latin typeface="メイリオ" panose="020B0604030504040204" pitchFamily="50" charset="-128"/>
                <a:ea typeface="メイリオ" panose="020B0604030504040204" pitchFamily="50" charset="-128"/>
              </a:rPr>
              <a:t>　川俣町商工会　伊達郡川俣町字八反田</a:t>
            </a:r>
            <a:r>
              <a:rPr lang="en-US" altLang="ja-JP" sz="1200" b="1" dirty="0">
                <a:latin typeface="メイリオ" panose="020B0604030504040204" pitchFamily="50" charset="-128"/>
                <a:ea typeface="メイリオ" panose="020B0604030504040204" pitchFamily="50" charset="-128"/>
              </a:rPr>
              <a:t>23         TEL</a:t>
            </a:r>
            <a:r>
              <a:rPr lang="ja-JP" altLang="en-US" sz="1200" b="1" dirty="0">
                <a:latin typeface="メイリオ" panose="020B0604030504040204" pitchFamily="50" charset="-128"/>
                <a:ea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rPr>
              <a:t>024-565-2377</a:t>
            </a:r>
          </a:p>
        </p:txBody>
      </p:sp>
      <p:sp>
        <p:nvSpPr>
          <p:cNvPr id="25" name="テキスト ボックス 24">
            <a:extLst>
              <a:ext uri="{FF2B5EF4-FFF2-40B4-BE49-F238E27FC236}">
                <a16:creationId xmlns:a16="http://schemas.microsoft.com/office/drawing/2014/main" id="{86334B1D-7301-0D91-FA5E-A7EBAFC7A979}"/>
              </a:ext>
            </a:extLst>
          </p:cNvPr>
          <p:cNvSpPr txBox="1"/>
          <p:nvPr/>
        </p:nvSpPr>
        <p:spPr>
          <a:xfrm>
            <a:off x="256334" y="6211383"/>
            <a:ext cx="4696665" cy="523220"/>
          </a:xfrm>
          <a:prstGeom prst="rect">
            <a:avLst/>
          </a:prstGeom>
          <a:noFill/>
        </p:spPr>
        <p:txBody>
          <a:bodyPr wrap="square" rtlCol="0">
            <a:spAutoFit/>
          </a:bodyPr>
          <a:lstStyle/>
          <a:p>
            <a:r>
              <a:rPr lang="ja-JP" altLang="en-US" sz="2800" b="1" dirty="0">
                <a:solidFill>
                  <a:srgbClr val="0070C0"/>
                </a:solidFill>
                <a:latin typeface="メイリオ" panose="020B0604030504040204" pitchFamily="50" charset="-128"/>
                <a:ea typeface="メイリオ" panose="020B0604030504040204" pitchFamily="50" charset="-128"/>
              </a:rPr>
              <a:t>観光</a:t>
            </a:r>
            <a:r>
              <a:rPr kumimoji="1" lang="ja-JP" altLang="en-US" sz="2800" b="1" dirty="0">
                <a:solidFill>
                  <a:srgbClr val="0070C0"/>
                </a:solidFill>
                <a:latin typeface="メイリオ" panose="020B0604030504040204" pitchFamily="50" charset="-128"/>
                <a:ea typeface="メイリオ" panose="020B0604030504040204" pitchFamily="50" charset="-128"/>
              </a:rPr>
              <a:t>に関する情報</a:t>
            </a:r>
          </a:p>
        </p:txBody>
      </p:sp>
      <p:cxnSp>
        <p:nvCxnSpPr>
          <p:cNvPr id="26" name="直線コネクタ 25">
            <a:extLst>
              <a:ext uri="{FF2B5EF4-FFF2-40B4-BE49-F238E27FC236}">
                <a16:creationId xmlns:a16="http://schemas.microsoft.com/office/drawing/2014/main" id="{7DCD4CD8-2D4F-DEAD-69EA-8B73210BEFF7}"/>
              </a:ext>
            </a:extLst>
          </p:cNvPr>
          <p:cNvCxnSpPr/>
          <p:nvPr/>
        </p:nvCxnSpPr>
        <p:spPr>
          <a:xfrm>
            <a:off x="345988" y="6651764"/>
            <a:ext cx="5231852"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65685B1A-A79A-2C8F-6411-DFFB67CFEB2E}"/>
              </a:ext>
            </a:extLst>
          </p:cNvPr>
          <p:cNvCxnSpPr/>
          <p:nvPr/>
        </p:nvCxnSpPr>
        <p:spPr>
          <a:xfrm>
            <a:off x="110855" y="6057317"/>
            <a:ext cx="7501612" cy="0"/>
          </a:xfrm>
          <a:prstGeom prst="line">
            <a:avLst/>
          </a:prstGeom>
          <a:ln>
            <a:solidFill>
              <a:schemeClr val="accent1"/>
            </a:solidFill>
            <a:prstDash val="sysDot"/>
          </a:ln>
        </p:spPr>
        <p:style>
          <a:lnRef idx="1">
            <a:schemeClr val="accent1"/>
          </a:lnRef>
          <a:fillRef idx="0">
            <a:schemeClr val="accent1"/>
          </a:fillRef>
          <a:effectRef idx="0">
            <a:schemeClr val="accent1"/>
          </a:effectRef>
          <a:fontRef idx="minor">
            <a:schemeClr val="tx1"/>
          </a:fontRef>
        </p:style>
      </p:cxnSp>
      <p:pic>
        <p:nvPicPr>
          <p:cNvPr id="29" name="図 28">
            <a:extLst>
              <a:ext uri="{FF2B5EF4-FFF2-40B4-BE49-F238E27FC236}">
                <a16:creationId xmlns:a16="http://schemas.microsoft.com/office/drawing/2014/main" id="{0448EC2F-C425-9231-820E-2308C372097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388" y="6795111"/>
            <a:ext cx="4570227" cy="2107411"/>
          </a:xfrm>
          <a:prstGeom prst="rect">
            <a:avLst/>
          </a:prstGeom>
        </p:spPr>
      </p:pic>
      <p:sp>
        <p:nvSpPr>
          <p:cNvPr id="30" name="テキスト ボックス 29">
            <a:extLst>
              <a:ext uri="{FF2B5EF4-FFF2-40B4-BE49-F238E27FC236}">
                <a16:creationId xmlns:a16="http://schemas.microsoft.com/office/drawing/2014/main" id="{426A619D-DD9F-5801-DDF6-735DD8E1B5E2}"/>
              </a:ext>
            </a:extLst>
          </p:cNvPr>
          <p:cNvSpPr txBox="1"/>
          <p:nvPr/>
        </p:nvSpPr>
        <p:spPr>
          <a:xfrm>
            <a:off x="4622615" y="6712273"/>
            <a:ext cx="3100572" cy="507831"/>
          </a:xfrm>
          <a:prstGeom prst="rect">
            <a:avLst/>
          </a:prstGeom>
          <a:noFill/>
        </p:spPr>
        <p:txBody>
          <a:bodyPr wrap="square" rtlCol="0">
            <a:spAutoFit/>
          </a:bodyPr>
          <a:lstStyle/>
          <a:p>
            <a:r>
              <a:rPr kumimoji="1" lang="ja-JP" altLang="en-US" sz="1600" b="1" dirty="0">
                <a:solidFill>
                  <a:srgbClr val="0070C0"/>
                </a:solidFill>
                <a:latin typeface="HG丸ｺﾞｼｯｸM-PRO" panose="020F0600000000000000" pitchFamily="50" charset="-128"/>
                <a:ea typeface="HG丸ｺﾞｼｯｸM-PRO" panose="020F0600000000000000" pitchFamily="50" charset="-128"/>
              </a:rPr>
              <a:t>■ 目的地検索ランキング</a:t>
            </a:r>
            <a:endParaRPr kumimoji="1" lang="en-US" altLang="ja-JP" sz="1600" b="1" dirty="0">
              <a:solidFill>
                <a:srgbClr val="0070C0"/>
              </a:solidFill>
              <a:latin typeface="HG丸ｺﾞｼｯｸM-PRO" panose="020F0600000000000000" pitchFamily="50" charset="-128"/>
              <a:ea typeface="HG丸ｺﾞｼｯｸM-PRO" panose="020F0600000000000000" pitchFamily="50" charset="-128"/>
            </a:endParaRPr>
          </a:p>
          <a:p>
            <a:r>
              <a:rPr kumimoji="1" lang="ja-JP" altLang="en-US" sz="1100" b="1" dirty="0">
                <a:solidFill>
                  <a:srgbClr val="0070C0"/>
                </a:solidFill>
                <a:latin typeface="HG丸ｺﾞｼｯｸM-PRO" panose="020F0600000000000000" pitchFamily="50" charset="-128"/>
                <a:ea typeface="HG丸ｺﾞｼｯｸM-PRO" panose="020F0600000000000000" pitchFamily="50" charset="-128"/>
              </a:rPr>
              <a:t>　　　　　　　　　　（</a:t>
            </a:r>
            <a:r>
              <a:rPr kumimoji="1" lang="en-US" altLang="ja-JP" sz="1100" b="1" dirty="0">
                <a:solidFill>
                  <a:srgbClr val="0070C0"/>
                </a:solidFill>
                <a:latin typeface="HG丸ｺﾞｼｯｸM-PRO" panose="020F0600000000000000" pitchFamily="50" charset="-128"/>
                <a:ea typeface="HG丸ｺﾞｼｯｸM-PRO" panose="020F0600000000000000" pitchFamily="50" charset="-128"/>
              </a:rPr>
              <a:t>2022</a:t>
            </a:r>
            <a:r>
              <a:rPr kumimoji="1" lang="ja-JP" altLang="en-US" sz="1100" b="1" dirty="0">
                <a:solidFill>
                  <a:srgbClr val="0070C0"/>
                </a:solidFill>
                <a:latin typeface="HG丸ｺﾞｼｯｸM-PRO" panose="020F0600000000000000" pitchFamily="50" charset="-128"/>
                <a:ea typeface="HG丸ｺﾞｼｯｸM-PRO" panose="020F0600000000000000" pitchFamily="50" charset="-128"/>
              </a:rPr>
              <a:t>年</a:t>
            </a:r>
            <a:r>
              <a:rPr kumimoji="1" lang="en-US" altLang="ja-JP" sz="1100" b="1" dirty="0">
                <a:solidFill>
                  <a:srgbClr val="0070C0"/>
                </a:solidFill>
                <a:latin typeface="HG丸ｺﾞｼｯｸM-PRO" panose="020F0600000000000000" pitchFamily="50" charset="-128"/>
                <a:ea typeface="HG丸ｺﾞｼｯｸM-PRO" panose="020F0600000000000000" pitchFamily="50" charset="-128"/>
              </a:rPr>
              <a:t>3</a:t>
            </a:r>
            <a:r>
              <a:rPr kumimoji="1" lang="ja-JP" altLang="en-US" sz="1100" b="1" dirty="0">
                <a:solidFill>
                  <a:srgbClr val="0070C0"/>
                </a:solidFill>
                <a:latin typeface="HG丸ｺﾞｼｯｸM-PRO" panose="020F0600000000000000" pitchFamily="50" charset="-128"/>
                <a:ea typeface="HG丸ｺﾞｼｯｸM-PRO" panose="020F0600000000000000" pitchFamily="50" charset="-128"/>
              </a:rPr>
              <a:t>月・休日）</a:t>
            </a:r>
          </a:p>
        </p:txBody>
      </p:sp>
      <p:sp>
        <p:nvSpPr>
          <p:cNvPr id="31" name="正方形/長方形 30">
            <a:extLst>
              <a:ext uri="{FF2B5EF4-FFF2-40B4-BE49-F238E27FC236}">
                <a16:creationId xmlns:a16="http://schemas.microsoft.com/office/drawing/2014/main" id="{40C877B1-128F-4B2C-6FDB-742835BC48DD}"/>
              </a:ext>
            </a:extLst>
          </p:cNvPr>
          <p:cNvSpPr/>
          <p:nvPr/>
        </p:nvSpPr>
        <p:spPr>
          <a:xfrm>
            <a:off x="1609725" y="8191500"/>
            <a:ext cx="228600" cy="711022"/>
          </a:xfrm>
          <a:prstGeom prst="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正方形/長方形 31">
            <a:extLst>
              <a:ext uri="{FF2B5EF4-FFF2-40B4-BE49-F238E27FC236}">
                <a16:creationId xmlns:a16="http://schemas.microsoft.com/office/drawing/2014/main" id="{4FAAC3AF-0801-E611-1570-BD8131ED51E2}"/>
              </a:ext>
            </a:extLst>
          </p:cNvPr>
          <p:cNvSpPr/>
          <p:nvPr/>
        </p:nvSpPr>
        <p:spPr>
          <a:xfrm>
            <a:off x="4105275" y="8191500"/>
            <a:ext cx="228600" cy="711022"/>
          </a:xfrm>
          <a:prstGeom prst="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正方形/長方形 32">
            <a:extLst>
              <a:ext uri="{FF2B5EF4-FFF2-40B4-BE49-F238E27FC236}">
                <a16:creationId xmlns:a16="http://schemas.microsoft.com/office/drawing/2014/main" id="{5AA9FFE4-EF46-A647-37CE-4A2497A9790F}"/>
              </a:ext>
            </a:extLst>
          </p:cNvPr>
          <p:cNvSpPr/>
          <p:nvPr/>
        </p:nvSpPr>
        <p:spPr>
          <a:xfrm>
            <a:off x="2981325" y="8191500"/>
            <a:ext cx="228600" cy="711022"/>
          </a:xfrm>
          <a:prstGeom prst="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正方形/長方形 33">
            <a:extLst>
              <a:ext uri="{FF2B5EF4-FFF2-40B4-BE49-F238E27FC236}">
                <a16:creationId xmlns:a16="http://schemas.microsoft.com/office/drawing/2014/main" id="{4DA2F0A5-A364-2ADA-9969-B9941577DA94}"/>
              </a:ext>
            </a:extLst>
          </p:cNvPr>
          <p:cNvSpPr/>
          <p:nvPr/>
        </p:nvSpPr>
        <p:spPr>
          <a:xfrm>
            <a:off x="2290762" y="8191500"/>
            <a:ext cx="228600" cy="711022"/>
          </a:xfrm>
          <a:prstGeom prst="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正方形/長方形 34">
            <a:extLst>
              <a:ext uri="{FF2B5EF4-FFF2-40B4-BE49-F238E27FC236}">
                <a16:creationId xmlns:a16="http://schemas.microsoft.com/office/drawing/2014/main" id="{B9B5A57C-5B67-BD32-0A34-D5CA8B1264C5}"/>
              </a:ext>
            </a:extLst>
          </p:cNvPr>
          <p:cNvSpPr/>
          <p:nvPr/>
        </p:nvSpPr>
        <p:spPr>
          <a:xfrm>
            <a:off x="3416770" y="8183337"/>
            <a:ext cx="228600" cy="711022"/>
          </a:xfrm>
          <a:prstGeom prst="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テキスト ボックス 35">
            <a:extLst>
              <a:ext uri="{FF2B5EF4-FFF2-40B4-BE49-F238E27FC236}">
                <a16:creationId xmlns:a16="http://schemas.microsoft.com/office/drawing/2014/main" id="{450BD9E5-F9ED-9854-492E-98C5EC3E1F15}"/>
              </a:ext>
            </a:extLst>
          </p:cNvPr>
          <p:cNvSpPr txBox="1"/>
          <p:nvPr/>
        </p:nvSpPr>
        <p:spPr>
          <a:xfrm>
            <a:off x="4733902" y="7220104"/>
            <a:ext cx="2863896" cy="2123658"/>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カーナビで経路検索された回数が多い場所のランキング。左図においては伊達郡３町のほか近隣の福島市・伊達市を含めたランキング情報を抽出。</a:t>
            </a:r>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伊達郡３町においては道の駅やサービスエリアなど、自動車で訪問するスポットが多くランクインしているが、福島市や伊達市の各施設のような「滞在型」のスポットへの来訪は少ないことが読み取れる。</a:t>
            </a:r>
            <a:endParaRPr lang="en-US" altLang="ja-JP"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12036005"/>
      </p:ext>
    </p:extLst>
  </p:cSld>
  <p:clrMapOvr>
    <a:masterClrMapping/>
  </p:clrMapOvr>
</p:sld>
</file>

<file path=ppt/theme/theme1.xml><?xml version="1.0" encoding="utf-8"?>
<a:theme xmlns:a="http://schemas.openxmlformats.org/drawingml/2006/main" name="デザインの設定">
  <a:themeElements>
    <a:clrScheme name="スカイ">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インスピレーション">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8595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1393</Words>
  <Application>Microsoft Office PowerPoint</Application>
  <PresentationFormat>ユーザー設定</PresentationFormat>
  <Paragraphs>93</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4</vt:i4>
      </vt:variant>
    </vt:vector>
  </HeadingPairs>
  <TitlesOfParts>
    <vt:vector size="12" baseType="lpstr">
      <vt:lpstr>HG丸ｺﾞｼｯｸM-PRO</vt:lpstr>
      <vt:lpstr>Microsoft JhengHei</vt:lpstr>
      <vt:lpstr>メイリオ</vt:lpstr>
      <vt:lpstr>Arial</vt:lpstr>
      <vt:lpstr>Calibri</vt:lpstr>
      <vt:lpstr>News Gothic MT</vt:lpstr>
      <vt:lpstr>デザインの設定</vt:lpstr>
      <vt:lpstr>1_Office Theme</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2017-01-20T02:56:24Z</dcterms:created>
  <dcterms:modified xsi:type="dcterms:W3CDTF">2023-02-20T23:28:51Z</dcterms:modified>
</cp:coreProperties>
</file>